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68" r:id="rId4"/>
    <p:sldId id="269" r:id="rId5"/>
    <p:sldId id="258" r:id="rId6"/>
    <p:sldId id="283" r:id="rId7"/>
    <p:sldId id="259" r:id="rId8"/>
    <p:sldId id="270" r:id="rId9"/>
    <p:sldId id="272" r:id="rId10"/>
    <p:sldId id="281" r:id="rId11"/>
    <p:sldId id="260" r:id="rId12"/>
    <p:sldId id="273" r:id="rId13"/>
    <p:sldId id="282" r:id="rId14"/>
    <p:sldId id="261" r:id="rId15"/>
    <p:sldId id="276" r:id="rId16"/>
    <p:sldId id="262" r:id="rId17"/>
    <p:sldId id="277" r:id="rId18"/>
    <p:sldId id="263" r:id="rId19"/>
    <p:sldId id="264" r:id="rId20"/>
    <p:sldId id="280"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995" autoAdjust="0"/>
  </p:normalViewPr>
  <p:slideViewPr>
    <p:cSldViewPr snapToGrid="0">
      <p:cViewPr varScale="1">
        <p:scale>
          <a:sx n="51" d="100"/>
          <a:sy n="51" d="100"/>
        </p:scale>
        <p:origin x="1256"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2692"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E2CB0-82A9-4EC8-870A-5563332E428B}" type="datetimeFigureOut">
              <a:rPr lang="en-GB" smtClean="0"/>
              <a:t>18/07/2018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F4495-CDFA-495D-A854-65CF9A38F774}" type="slidenum">
              <a:rPr lang="en-GB" smtClean="0"/>
              <a:t>‹#›</a:t>
            </a:fld>
            <a:endParaRPr lang="en-GB"/>
          </a:p>
        </p:txBody>
      </p:sp>
    </p:spTree>
    <p:extLst>
      <p:ext uri="{BB962C8B-B14F-4D97-AF65-F5344CB8AC3E}">
        <p14:creationId xmlns:p14="http://schemas.microsoft.com/office/powerpoint/2010/main" val="3775100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2F4495-CDFA-495D-A854-65CF9A38F774}" type="slidenum">
              <a:rPr lang="en-GB" smtClean="0"/>
              <a:t>1</a:t>
            </a:fld>
            <a:endParaRPr lang="en-GB"/>
          </a:p>
        </p:txBody>
      </p:sp>
    </p:spTree>
    <p:extLst>
      <p:ext uri="{BB962C8B-B14F-4D97-AF65-F5344CB8AC3E}">
        <p14:creationId xmlns:p14="http://schemas.microsoft.com/office/powerpoint/2010/main" val="3994832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shows the spatial drivers of species distributions for first 3 factors and how the species load on to these factors.  First 3 factors account for </a:t>
            </a:r>
            <a:r>
              <a:rPr lang="en-GB" b="1" dirty="0"/>
              <a:t>84 % </a:t>
            </a:r>
            <a:r>
              <a:rPr lang="en-GB" dirty="0"/>
              <a:t>of the species variability for encounter probability and </a:t>
            </a:r>
            <a:r>
              <a:rPr lang="en-GB" b="1" dirty="0"/>
              <a:t>69 %</a:t>
            </a:r>
            <a:r>
              <a:rPr lang="en-GB" dirty="0"/>
              <a:t> of the variability in spatial density.</a:t>
            </a:r>
          </a:p>
          <a:p>
            <a:endParaRPr lang="en-GB" dirty="0"/>
          </a:p>
          <a:p>
            <a:r>
              <a:rPr lang="en-GB" dirty="0"/>
              <a:t>Focus on first two factors of positive density:</a:t>
            </a:r>
          </a:p>
          <a:p>
            <a:endParaRPr lang="en-GB" dirty="0"/>
          </a:p>
          <a:p>
            <a:r>
              <a:rPr lang="en-GB" dirty="0"/>
              <a:t>Can see that spatial drivers differ in the more onshore areas with a negative coefficient, more offshore positive coefficient. </a:t>
            </a:r>
          </a:p>
          <a:p>
            <a:r>
              <a:rPr lang="en-GB" dirty="0"/>
              <a:t>Plaice, sole, whiting, haddock and juvenile cod positively associated this first factor. Monkfish, hake and megrims negatively associated with the factor.</a:t>
            </a:r>
          </a:p>
          <a:p>
            <a:endParaRPr lang="en-GB" dirty="0"/>
          </a:p>
          <a:p>
            <a:r>
              <a:rPr lang="en-GB" dirty="0"/>
              <a:t>Second factor: Channel through the middle. Megrim, plaice and some juveniles of species outside the channel. Cod, haddock, whiting and monkfish within the channel.</a:t>
            </a:r>
          </a:p>
          <a:p>
            <a:endParaRPr lang="en-GB" dirty="0"/>
          </a:p>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11</a:t>
            </a:fld>
            <a:endParaRPr lang="en-GB"/>
          </a:p>
        </p:txBody>
      </p:sp>
    </p:spTree>
    <p:extLst>
      <p:ext uri="{BB962C8B-B14F-4D97-AF65-F5344CB8AC3E}">
        <p14:creationId xmlns:p14="http://schemas.microsoft.com/office/powerpoint/2010/main" val="308805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Consider what might be driving these differences.</a:t>
            </a:r>
          </a:p>
          <a:p>
            <a:endParaRPr lang="en-GB" dirty="0"/>
          </a:p>
          <a:p>
            <a:r>
              <a:rPr lang="en-GB" dirty="0"/>
              <a:t>Strong correlation of the factor coefficients with depth and predominant substrate type for the first factor.</a:t>
            </a:r>
          </a:p>
          <a:p>
            <a:endParaRPr lang="en-GB" dirty="0"/>
          </a:p>
          <a:p>
            <a:r>
              <a:rPr lang="en-GB" dirty="0"/>
              <a:t>Remember this only the average spatial patterns driving the species distributions.</a:t>
            </a:r>
          </a:p>
        </p:txBody>
      </p:sp>
      <p:sp>
        <p:nvSpPr>
          <p:cNvPr id="4" name="Slide Number Placeholder 3"/>
          <p:cNvSpPr>
            <a:spLocks noGrp="1"/>
          </p:cNvSpPr>
          <p:nvPr>
            <p:ph type="sldNum" sz="quarter" idx="10"/>
          </p:nvPr>
        </p:nvSpPr>
        <p:spPr/>
        <p:txBody>
          <a:bodyPr/>
          <a:lstStyle/>
          <a:p>
            <a:fld id="{122F4495-CDFA-495D-A854-65CF9A38F774}" type="slidenum">
              <a:rPr lang="en-GB" smtClean="0"/>
              <a:t>12</a:t>
            </a:fld>
            <a:endParaRPr lang="en-GB"/>
          </a:p>
        </p:txBody>
      </p:sp>
    </p:spTree>
    <p:extLst>
      <p:ext uri="{BB962C8B-B14F-4D97-AF65-F5344CB8AC3E}">
        <p14:creationId xmlns:p14="http://schemas.microsoft.com/office/powerpoint/2010/main" val="449463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Spatiotemporal drivers somewhat more complicated, factor loading spatial patterns change from year-to-year….</a:t>
            </a:r>
          </a:p>
          <a:p>
            <a:endParaRPr lang="en-GB" dirty="0"/>
          </a:p>
          <a:p>
            <a:r>
              <a:rPr lang="en-GB" dirty="0"/>
              <a:t>BUT:</a:t>
            </a:r>
          </a:p>
          <a:p>
            <a:endParaRPr lang="en-GB" dirty="0"/>
          </a:p>
          <a:p>
            <a:r>
              <a:rPr lang="en-GB" dirty="0"/>
              <a:t>If we transform the spatiotemporal loading matrices, we get a PCA-type representation of the orthogonal factors explaining the spatiotemporal variances.</a:t>
            </a:r>
          </a:p>
          <a:p>
            <a:endParaRPr lang="en-GB" dirty="0"/>
          </a:p>
          <a:p>
            <a:r>
              <a:rPr lang="en-GB" dirty="0"/>
              <a:t>We find, the loadings for the species consistently the same for three species assemblages:</a:t>
            </a:r>
          </a:p>
          <a:p>
            <a:endParaRPr lang="en-GB" dirty="0"/>
          </a:p>
          <a:p>
            <a:r>
              <a:rPr lang="en-GB" dirty="0" err="1"/>
              <a:t>Roundfish</a:t>
            </a:r>
            <a:r>
              <a:rPr lang="en-GB" dirty="0"/>
              <a:t> show similar spatiotemporal dynamics</a:t>
            </a:r>
          </a:p>
          <a:p>
            <a:r>
              <a:rPr lang="en-GB" dirty="0"/>
              <a:t>Flatfish </a:t>
            </a:r>
          </a:p>
          <a:p>
            <a:r>
              <a:rPr lang="en-GB" dirty="0"/>
              <a:t>And Hake, monkfish and megrim:  deeper water shelf species</a:t>
            </a:r>
          </a:p>
        </p:txBody>
      </p:sp>
      <p:sp>
        <p:nvSpPr>
          <p:cNvPr id="4" name="Slide Number Placeholder 3"/>
          <p:cNvSpPr>
            <a:spLocks noGrp="1"/>
          </p:cNvSpPr>
          <p:nvPr>
            <p:ph type="sldNum" sz="quarter" idx="10"/>
          </p:nvPr>
        </p:nvSpPr>
        <p:spPr/>
        <p:txBody>
          <a:bodyPr/>
          <a:lstStyle/>
          <a:p>
            <a:fld id="{122F4495-CDFA-495D-A854-65CF9A38F774}" type="slidenum">
              <a:rPr lang="en-GB" smtClean="0"/>
              <a:t>14</a:t>
            </a:fld>
            <a:endParaRPr lang="en-GB"/>
          </a:p>
        </p:txBody>
      </p:sp>
    </p:spTree>
    <p:extLst>
      <p:ext uri="{BB962C8B-B14F-4D97-AF65-F5344CB8AC3E}">
        <p14:creationId xmlns:p14="http://schemas.microsoft.com/office/powerpoint/2010/main" val="180207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Indeed, when we look at the covariance matrices….</a:t>
            </a:r>
          </a:p>
        </p:txBody>
      </p:sp>
      <p:sp>
        <p:nvSpPr>
          <p:cNvPr id="4" name="Slide Number Placeholder 3"/>
          <p:cNvSpPr>
            <a:spLocks noGrp="1"/>
          </p:cNvSpPr>
          <p:nvPr>
            <p:ph type="sldNum" sz="quarter" idx="10"/>
          </p:nvPr>
        </p:nvSpPr>
        <p:spPr/>
        <p:txBody>
          <a:bodyPr/>
          <a:lstStyle/>
          <a:p>
            <a:fld id="{122F4495-CDFA-495D-A854-65CF9A38F774}" type="slidenum">
              <a:rPr lang="en-GB" smtClean="0"/>
              <a:t>15</a:t>
            </a:fld>
            <a:endParaRPr lang="en-GB"/>
          </a:p>
        </p:txBody>
      </p:sp>
    </p:spTree>
    <p:extLst>
      <p:ext uri="{BB962C8B-B14F-4D97-AF65-F5344CB8AC3E}">
        <p14:creationId xmlns:p14="http://schemas.microsoft.com/office/powerpoint/2010/main" val="2080820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see strong correlation within these groups…..</a:t>
            </a:r>
          </a:p>
          <a:p>
            <a:endParaRPr lang="en-GB" dirty="0"/>
          </a:p>
          <a:p>
            <a:r>
              <a:rPr lang="en-GB" dirty="0"/>
              <a:t>Clustering these correlations, you see the same 3 groups highlighted on the left:</a:t>
            </a:r>
          </a:p>
          <a:p>
            <a:endParaRPr lang="en-GB" dirty="0"/>
          </a:p>
          <a:p>
            <a:r>
              <a:rPr lang="en-GB" dirty="0"/>
              <a:t>Flatfish</a:t>
            </a:r>
          </a:p>
          <a:p>
            <a:endParaRPr lang="en-GB" dirty="0"/>
          </a:p>
          <a:p>
            <a:r>
              <a:rPr lang="en-GB" dirty="0"/>
              <a:t>Deeper-water shelf species</a:t>
            </a:r>
          </a:p>
          <a:p>
            <a:endParaRPr lang="en-GB" dirty="0"/>
          </a:p>
          <a:p>
            <a:r>
              <a:rPr lang="en-GB" dirty="0" err="1"/>
              <a:t>Roundfish</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16</a:t>
            </a:fld>
            <a:endParaRPr lang="en-GB"/>
          </a:p>
        </p:txBody>
      </p:sp>
    </p:spTree>
    <p:extLst>
      <p:ext uri="{BB962C8B-B14F-4D97-AF65-F5344CB8AC3E}">
        <p14:creationId xmlns:p14="http://schemas.microsoft.com/office/powerpoint/2010/main" val="798724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this mean for the mixed fisheries ability to spatially separate </a:t>
            </a:r>
            <a:r>
              <a:rPr lang="en-GB" dirty="0" err="1"/>
              <a:t>chatches</a:t>
            </a:r>
            <a:r>
              <a:rPr lang="en-GB" dirty="0"/>
              <a:t>?</a:t>
            </a:r>
          </a:p>
        </p:txBody>
      </p:sp>
      <p:sp>
        <p:nvSpPr>
          <p:cNvPr id="4" name="Slide Number Placeholder 3"/>
          <p:cNvSpPr>
            <a:spLocks noGrp="1"/>
          </p:cNvSpPr>
          <p:nvPr>
            <p:ph type="sldNum" sz="quarter" idx="10"/>
          </p:nvPr>
        </p:nvSpPr>
        <p:spPr/>
        <p:txBody>
          <a:bodyPr/>
          <a:lstStyle/>
          <a:p>
            <a:fld id="{122F4495-CDFA-495D-A854-65CF9A38F774}" type="slidenum">
              <a:rPr lang="en-GB" smtClean="0"/>
              <a:t>17</a:t>
            </a:fld>
            <a:endParaRPr lang="en-GB"/>
          </a:p>
        </p:txBody>
      </p:sp>
    </p:spTree>
    <p:extLst>
      <p:ext uri="{BB962C8B-B14F-4D97-AF65-F5344CB8AC3E}">
        <p14:creationId xmlns:p14="http://schemas.microsoft.com/office/powerpoint/2010/main" val="20539149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have in the panels the differences in density among pairs of species. The groups are in the columns: </a:t>
            </a:r>
            <a:r>
              <a:rPr lang="en-GB" dirty="0" err="1"/>
              <a:t>roundfish</a:t>
            </a:r>
            <a:r>
              <a:rPr lang="en-GB" dirty="0"/>
              <a:t>, flatfish, deeper water shelf species.</a:t>
            </a:r>
          </a:p>
          <a:p>
            <a:endParaRPr lang="en-GB" dirty="0"/>
          </a:p>
          <a:p>
            <a:r>
              <a:rPr lang="en-GB" dirty="0"/>
              <a:t>If we zoom in on a couple of examples, you can see subtle differences in distribution of cod and haddock and cod and whiting.  Haddock slightly more southernly distribution, whiting northerly and cod in the middle slightly further west,</a:t>
            </a:r>
          </a:p>
          <a:p>
            <a:endParaRPr lang="en-GB" dirty="0"/>
          </a:p>
          <a:p>
            <a:r>
              <a:rPr lang="en-GB" dirty="0"/>
              <a:t>We can predict catch composition for different points on the map. Can see that A) an inshore area results in more sole and plaice (depending on gear type, beam or otter) where more offshore (C) megrim, hake and anglerfishes dominate irrespective of the gear choice.</a:t>
            </a:r>
          </a:p>
          <a:p>
            <a:endParaRPr lang="en-GB" dirty="0"/>
          </a:p>
          <a:p>
            <a:r>
              <a:rPr lang="en-GB" dirty="0"/>
              <a:t>Nevertheless Interaction between gear and location important factor</a:t>
            </a:r>
          </a:p>
        </p:txBody>
      </p:sp>
      <p:sp>
        <p:nvSpPr>
          <p:cNvPr id="4" name="Slide Number Placeholder 3"/>
          <p:cNvSpPr>
            <a:spLocks noGrp="1"/>
          </p:cNvSpPr>
          <p:nvPr>
            <p:ph type="sldNum" sz="quarter" idx="10"/>
          </p:nvPr>
        </p:nvSpPr>
        <p:spPr/>
        <p:txBody>
          <a:bodyPr/>
          <a:lstStyle/>
          <a:p>
            <a:fld id="{122F4495-CDFA-495D-A854-65CF9A38F774}" type="slidenum">
              <a:rPr lang="en-GB" smtClean="0"/>
              <a:t>18</a:t>
            </a:fld>
            <a:endParaRPr lang="en-GB"/>
          </a:p>
        </p:txBody>
      </p:sp>
    </p:spTree>
    <p:extLst>
      <p:ext uri="{BB962C8B-B14F-4D97-AF65-F5344CB8AC3E}">
        <p14:creationId xmlns:p14="http://schemas.microsoft.com/office/powerpoint/2010/main" val="1055625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conclude:</a:t>
            </a:r>
          </a:p>
          <a:p>
            <a:br>
              <a:rPr lang="en-GB" dirty="0"/>
            </a:br>
            <a:r>
              <a:rPr lang="en-GB" dirty="0"/>
              <a:t>We provide a dimension reduction framework to understand spatial community and fishery dynamics determine species composition in catch</a:t>
            </a:r>
          </a:p>
          <a:p>
            <a:endParaRPr lang="en-GB" dirty="0"/>
          </a:p>
          <a:p>
            <a:r>
              <a:rPr lang="en-GB" dirty="0"/>
              <a:t>Applied to Celtic Sea shows three species assemblages</a:t>
            </a:r>
          </a:p>
          <a:p>
            <a:endParaRPr lang="en-GB" dirty="0"/>
          </a:p>
          <a:p>
            <a:r>
              <a:rPr lang="en-GB" dirty="0"/>
              <a:t>Between assemblages easier to separate catches, within an assemblage more difficult</a:t>
            </a:r>
          </a:p>
          <a:p>
            <a:endParaRPr lang="en-GB" dirty="0"/>
          </a:p>
          <a:p>
            <a:r>
              <a:rPr lang="en-GB" dirty="0"/>
              <a:t>Need to emphasise maximal separation to identify where spatial targeting can help deliver the LO, or more generally help balance quota to fishing opportunities in mixed fisheries</a:t>
            </a:r>
          </a:p>
        </p:txBody>
      </p:sp>
      <p:sp>
        <p:nvSpPr>
          <p:cNvPr id="4" name="Slide Number Placeholder 3"/>
          <p:cNvSpPr>
            <a:spLocks noGrp="1"/>
          </p:cNvSpPr>
          <p:nvPr>
            <p:ph type="sldNum" sz="quarter" idx="10"/>
          </p:nvPr>
        </p:nvSpPr>
        <p:spPr/>
        <p:txBody>
          <a:bodyPr/>
          <a:lstStyle/>
          <a:p>
            <a:fld id="{122F4495-CDFA-495D-A854-65CF9A38F774}" type="slidenum">
              <a:rPr lang="en-GB" smtClean="0"/>
              <a:t>19</a:t>
            </a:fld>
            <a:endParaRPr lang="en-GB"/>
          </a:p>
        </p:txBody>
      </p:sp>
    </p:spTree>
    <p:extLst>
      <p:ext uri="{BB962C8B-B14F-4D97-AF65-F5344CB8AC3E}">
        <p14:creationId xmlns:p14="http://schemas.microsoft.com/office/powerpoint/2010/main" val="3483035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21</a:t>
            </a:fld>
            <a:endParaRPr lang="en-GB"/>
          </a:p>
        </p:txBody>
      </p:sp>
    </p:spTree>
    <p:extLst>
      <p:ext uri="{BB962C8B-B14F-4D97-AF65-F5344CB8AC3E}">
        <p14:creationId xmlns:p14="http://schemas.microsoft.com/office/powerpoint/2010/main" val="377522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Mixed fisheries have highly complex spatiotemporal dynamics: in addition to gear choice changing catch composition, timing and location of fishing activity has a significant impact on catch and catch composition.</a:t>
            </a:r>
          </a:p>
          <a:p>
            <a:endParaRPr lang="en-GB" dirty="0"/>
          </a:p>
          <a:p>
            <a:r>
              <a:rPr lang="en-GB" dirty="0"/>
              <a:t>Fishers inherently make decisions to maximise catch, under quota this reflects a desire to match catches to available quota – a difficult problem in mixed fisheries, may all the harder due to the fact that this is without perfect knowledge, in the face of uncertainty of heterogenous species distributions.</a:t>
            </a:r>
          </a:p>
          <a:p>
            <a:endParaRPr lang="en-GB" dirty="0"/>
          </a:p>
          <a:p>
            <a:r>
              <a:rPr lang="en-GB" dirty="0"/>
              <a:t>In the EU, spatial fishing patterns, targeting and avoiding species according to individual quota portfolio has become all the more important as the landing obligation requires fishing to stop when the first quota is reached. </a:t>
            </a:r>
          </a:p>
        </p:txBody>
      </p:sp>
      <p:sp>
        <p:nvSpPr>
          <p:cNvPr id="4" name="Slide Number Placeholder 3"/>
          <p:cNvSpPr>
            <a:spLocks noGrp="1"/>
          </p:cNvSpPr>
          <p:nvPr>
            <p:ph type="sldNum" sz="quarter" idx="10"/>
          </p:nvPr>
        </p:nvSpPr>
        <p:spPr/>
        <p:txBody>
          <a:bodyPr/>
          <a:lstStyle/>
          <a:p>
            <a:fld id="{122F4495-CDFA-495D-A854-65CF9A38F774}" type="slidenum">
              <a:rPr lang="en-GB" smtClean="0"/>
              <a:t>2</a:t>
            </a:fld>
            <a:endParaRPr lang="en-GB"/>
          </a:p>
        </p:txBody>
      </p:sp>
    </p:spTree>
    <p:extLst>
      <p:ext uri="{BB962C8B-B14F-4D97-AF65-F5344CB8AC3E}">
        <p14:creationId xmlns:p14="http://schemas.microsoft.com/office/powerpoint/2010/main" val="349421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Spatial targeting is one option for decoupling fishing mortality among different species caught in mixed fisheries.</a:t>
            </a:r>
          </a:p>
          <a:p>
            <a:endParaRPr lang="en-GB" dirty="0"/>
          </a:p>
          <a:p>
            <a:r>
              <a:rPr lang="en-GB" dirty="0"/>
              <a:t>But the extent to how much changing spatial and temporal fishing dynamics can affect catch composition is difficult to quantify. Influenced by many factors that influence species distributions</a:t>
            </a:r>
          </a:p>
          <a:p>
            <a:endParaRPr lang="en-GB" dirty="0"/>
          </a:p>
          <a:p>
            <a:r>
              <a:rPr lang="en-GB" dirty="0"/>
              <a:t>So difficult to know how far it can go to contribute to the aims of the LO and fishing strategies elsewhere.  Need for quantifiable framework to identify where changes in spatial fishing patterns can help….</a:t>
            </a:r>
          </a:p>
        </p:txBody>
      </p:sp>
      <p:sp>
        <p:nvSpPr>
          <p:cNvPr id="4" name="Slide Number Placeholder 3"/>
          <p:cNvSpPr>
            <a:spLocks noGrp="1"/>
          </p:cNvSpPr>
          <p:nvPr>
            <p:ph type="sldNum" sz="quarter" idx="10"/>
          </p:nvPr>
        </p:nvSpPr>
        <p:spPr/>
        <p:txBody>
          <a:bodyPr/>
          <a:lstStyle/>
          <a:p>
            <a:fld id="{122F4495-CDFA-495D-A854-65CF9A38F774}" type="slidenum">
              <a:rPr lang="en-GB" smtClean="0"/>
              <a:t>3</a:t>
            </a:fld>
            <a:endParaRPr lang="en-GB"/>
          </a:p>
        </p:txBody>
      </p:sp>
    </p:spTree>
    <p:extLst>
      <p:ext uri="{BB962C8B-B14F-4D97-AF65-F5344CB8AC3E}">
        <p14:creationId xmlns:p14="http://schemas.microsoft.com/office/powerpoint/2010/main" val="133953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Goal of this work was to develop a framework that captures the complexities inherent in mixed fisheries, simplify the key interactions and dynamics and identify where spatial targeting can help supports fishers and managers address challenges in balancing activity with quotas.</a:t>
            </a:r>
          </a:p>
          <a:p>
            <a:endParaRPr lang="en-GB" dirty="0"/>
          </a:p>
          <a:p>
            <a:r>
              <a:rPr lang="en-GB" dirty="0"/>
              <a:t>Implemented a geostatistical model to capture spatial temporal fish community and fishing gear dynamics</a:t>
            </a:r>
          </a:p>
          <a:p>
            <a:endParaRPr lang="en-GB" dirty="0"/>
          </a:p>
          <a:p>
            <a:r>
              <a:rPr lang="en-GB" dirty="0"/>
              <a:t>Identify key relationships within and among species </a:t>
            </a:r>
          </a:p>
          <a:p>
            <a:endParaRPr lang="en-GB" dirty="0"/>
          </a:p>
          <a:p>
            <a:r>
              <a:rPr lang="en-GB" dirty="0"/>
              <a:t>Highlight under what circumstances spatial targeting can contribute to balancing quotas in mixed fisheries, what key factors contribute to this end and what limitations exist that might imply other solutions are necessary</a:t>
            </a:r>
          </a:p>
          <a:p>
            <a:endParaRPr lang="en-GB" dirty="0"/>
          </a:p>
          <a:p>
            <a:r>
              <a:rPr lang="en-GB" dirty="0"/>
              <a:t>Used the Celtic Sea as a case study</a:t>
            </a:r>
          </a:p>
        </p:txBody>
      </p:sp>
      <p:sp>
        <p:nvSpPr>
          <p:cNvPr id="4" name="Slide Number Placeholder 3"/>
          <p:cNvSpPr>
            <a:spLocks noGrp="1"/>
          </p:cNvSpPr>
          <p:nvPr>
            <p:ph type="sldNum" sz="quarter" idx="10"/>
          </p:nvPr>
        </p:nvSpPr>
        <p:spPr/>
        <p:txBody>
          <a:bodyPr/>
          <a:lstStyle/>
          <a:p>
            <a:fld id="{122F4495-CDFA-495D-A854-65CF9A38F774}" type="slidenum">
              <a:rPr lang="en-GB" smtClean="0"/>
              <a:t>4</a:t>
            </a:fld>
            <a:endParaRPr lang="en-GB"/>
          </a:p>
        </p:txBody>
      </p:sp>
    </p:spTree>
    <p:extLst>
      <p:ext uri="{BB962C8B-B14F-4D97-AF65-F5344CB8AC3E}">
        <p14:creationId xmlns:p14="http://schemas.microsoft.com/office/powerpoint/2010/main" val="2830296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Implemented a Joint Dynamic Species Distribution model VAST. Some of you may be familiar with the approach developed by Jim Thorson. </a:t>
            </a:r>
          </a:p>
          <a:p>
            <a:endParaRPr lang="en-GB" dirty="0"/>
          </a:p>
          <a:p>
            <a:r>
              <a:rPr lang="en-GB" dirty="0"/>
              <a:t>Key features are:</a:t>
            </a:r>
          </a:p>
          <a:p>
            <a:endParaRPr lang="en-GB" dirty="0"/>
          </a:p>
          <a:p>
            <a:r>
              <a:rPr lang="en-GB" dirty="0"/>
              <a:t>the ability to take account latent drivers of species distributions, and take account of covariance among species in response to these drivers. Do this by capturing spatiotemporal dynamics through </a:t>
            </a:r>
            <a:r>
              <a:rPr lang="en-GB" b="1" dirty="0"/>
              <a:t>spatial and spatiotemporal factors</a:t>
            </a:r>
            <a:r>
              <a:rPr lang="en-GB" dirty="0"/>
              <a:t> </a:t>
            </a:r>
            <a:r>
              <a:rPr lang="en-GB" b="1" dirty="0"/>
              <a:t>AND</a:t>
            </a:r>
            <a:r>
              <a:rPr lang="en-GB" dirty="0"/>
              <a:t> </a:t>
            </a:r>
            <a:r>
              <a:rPr lang="en-GB" b="1" dirty="0"/>
              <a:t>species loadings which associate each species with a </a:t>
            </a:r>
            <a:r>
              <a:rPr lang="en-GB" b="1" dirty="0" err="1"/>
              <a:t>spatio</a:t>
            </a:r>
            <a:r>
              <a:rPr lang="en-GB" b="1" dirty="0"/>
              <a:t> and spatiotemporal factors</a:t>
            </a:r>
          </a:p>
          <a:p>
            <a:endParaRPr lang="en-GB" dirty="0"/>
          </a:p>
          <a:p>
            <a:r>
              <a:rPr lang="en-GB" dirty="0"/>
              <a:t>Geostatistical model: Use of Gaussian Markov Random Fields to model spatial autocorrelation through defining a correlation structure</a:t>
            </a:r>
          </a:p>
          <a:p>
            <a:endParaRPr lang="en-GB" dirty="0"/>
          </a:p>
          <a:p>
            <a:r>
              <a:rPr lang="en-GB" dirty="0"/>
              <a:t>Capture covariance among species, estimate spatiotemporal variation in the probability of encountering a species and the density of a species on encounter.</a:t>
            </a:r>
          </a:p>
          <a:p>
            <a:endParaRPr lang="en-GB" dirty="0"/>
          </a:p>
          <a:p>
            <a:r>
              <a:rPr lang="en-GB" dirty="0"/>
              <a:t>Separate contributions of gear effects and spatiotemporal effects: set in a linear mixed modelling framework.</a:t>
            </a:r>
          </a:p>
        </p:txBody>
      </p:sp>
      <p:sp>
        <p:nvSpPr>
          <p:cNvPr id="4" name="Slide Number Placeholder 3"/>
          <p:cNvSpPr>
            <a:spLocks noGrp="1"/>
          </p:cNvSpPr>
          <p:nvPr>
            <p:ph type="sldNum" sz="quarter" idx="10"/>
          </p:nvPr>
        </p:nvSpPr>
        <p:spPr/>
        <p:txBody>
          <a:bodyPr/>
          <a:lstStyle/>
          <a:p>
            <a:fld id="{122F4495-CDFA-495D-A854-65CF9A38F774}" type="slidenum">
              <a:rPr lang="en-GB" smtClean="0"/>
              <a:t>5</a:t>
            </a:fld>
            <a:endParaRPr lang="en-GB"/>
          </a:p>
        </p:txBody>
      </p:sp>
    </p:spTree>
    <p:extLst>
      <p:ext uri="{BB962C8B-B14F-4D97-AF65-F5344CB8AC3E}">
        <p14:creationId xmlns:p14="http://schemas.microsoft.com/office/powerpoint/2010/main" val="110296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22F4495-CDFA-495D-A854-65CF9A38F774}" type="slidenum">
              <a:rPr lang="en-GB" smtClean="0"/>
              <a:t>6</a:t>
            </a:fld>
            <a:endParaRPr lang="en-GB"/>
          </a:p>
        </p:txBody>
      </p:sp>
    </p:spTree>
    <p:extLst>
      <p:ext uri="{BB962C8B-B14F-4D97-AF65-F5344CB8AC3E}">
        <p14:creationId xmlns:p14="http://schemas.microsoft.com/office/powerpoint/2010/main" val="4116785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used for the application:</a:t>
            </a:r>
          </a:p>
          <a:p>
            <a:endParaRPr lang="en-GB" dirty="0"/>
          </a:p>
          <a:p>
            <a:r>
              <a:rPr lang="en-GB" dirty="0"/>
              <a:t>7 different fisheries-independent surveys taking place over the past ~ 25 years in the wider Celtic Sea. For those of you not familiar, this is the sea area between Ireland, UK and France. We considered the wider area covering the Western Channel and further offshore.</a:t>
            </a:r>
          </a:p>
          <a:p>
            <a:endParaRPr lang="en-GB" dirty="0"/>
          </a:p>
          <a:p>
            <a:r>
              <a:rPr lang="en-GB" dirty="0"/>
              <a:t>As you can see, the spatial coverage has changed over the years, we used data from the period 1990 – 2015 where consistently &gt; 100 stations fished per year</a:t>
            </a:r>
          </a:p>
        </p:txBody>
      </p:sp>
      <p:sp>
        <p:nvSpPr>
          <p:cNvPr id="4" name="Slide Number Placeholder 3"/>
          <p:cNvSpPr>
            <a:spLocks noGrp="1"/>
          </p:cNvSpPr>
          <p:nvPr>
            <p:ph type="sldNum" sz="quarter" idx="10"/>
          </p:nvPr>
        </p:nvSpPr>
        <p:spPr/>
        <p:txBody>
          <a:bodyPr/>
          <a:lstStyle/>
          <a:p>
            <a:fld id="{122F4495-CDFA-495D-A854-65CF9A38F774}" type="slidenum">
              <a:rPr lang="en-GB" smtClean="0"/>
              <a:t>7</a:t>
            </a:fld>
            <a:endParaRPr lang="en-GB"/>
          </a:p>
        </p:txBody>
      </p:sp>
    </p:spTree>
    <p:extLst>
      <p:ext uri="{BB962C8B-B14F-4D97-AF65-F5344CB8AC3E}">
        <p14:creationId xmlns:p14="http://schemas.microsoft.com/office/powerpoint/2010/main" val="89046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Included 9 species, separated these into “adult” and “juvenile” components.</a:t>
            </a:r>
          </a:p>
          <a:p>
            <a:endParaRPr lang="en-GB" dirty="0"/>
          </a:p>
          <a:p>
            <a:r>
              <a:rPr lang="en-GB" dirty="0"/>
              <a:t>Model fit to </a:t>
            </a:r>
            <a:r>
              <a:rPr lang="en-GB" b="1" dirty="0"/>
              <a:t>9 factors for each component</a:t>
            </a:r>
            <a:r>
              <a:rPr lang="en-GB" dirty="0"/>
              <a:t>. So </a:t>
            </a:r>
            <a:r>
              <a:rPr lang="en-GB" b="1" dirty="0"/>
              <a:t>dynamics of the 18 species are described by 9 factors</a:t>
            </a:r>
            <a:r>
              <a:rPr lang="en-GB" dirty="0"/>
              <a:t>, estimated to explain majority of the variance among species</a:t>
            </a:r>
          </a:p>
        </p:txBody>
      </p:sp>
      <p:sp>
        <p:nvSpPr>
          <p:cNvPr id="4" name="Slide Number Placeholder 3"/>
          <p:cNvSpPr>
            <a:spLocks noGrp="1"/>
          </p:cNvSpPr>
          <p:nvPr>
            <p:ph type="sldNum" sz="quarter" idx="10"/>
          </p:nvPr>
        </p:nvSpPr>
        <p:spPr/>
        <p:txBody>
          <a:bodyPr/>
          <a:lstStyle/>
          <a:p>
            <a:fld id="{122F4495-CDFA-495D-A854-65CF9A38F774}" type="slidenum">
              <a:rPr lang="en-GB" smtClean="0"/>
              <a:t>8</a:t>
            </a:fld>
            <a:endParaRPr lang="en-GB"/>
          </a:p>
        </p:txBody>
      </p:sp>
    </p:spTree>
    <p:extLst>
      <p:ext uri="{BB962C8B-B14F-4D97-AF65-F5344CB8AC3E}">
        <p14:creationId xmlns:p14="http://schemas.microsoft.com/office/powerpoint/2010/main" val="3606421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captures well the temporal dynamics of the populations: example here of the index of abundances for three of the species adult size classes derived from the VAST fit and their respective SSB from the stock assessment. Very good fit.</a:t>
            </a:r>
          </a:p>
          <a:p>
            <a:endParaRPr lang="en-GB" dirty="0"/>
          </a:p>
          <a:p>
            <a:r>
              <a:rPr lang="en-GB" dirty="0"/>
              <a:t>Here you can see we capture the gear effect on probability of encounter and positive density, taking account of the different survey designs and </a:t>
            </a:r>
            <a:r>
              <a:rPr lang="en-GB" dirty="0" err="1"/>
              <a:t>spatio</a:t>
            </a:r>
            <a:r>
              <a:rPr lang="en-GB" dirty="0"/>
              <a:t> temporal coverage.</a:t>
            </a:r>
          </a:p>
        </p:txBody>
      </p:sp>
      <p:sp>
        <p:nvSpPr>
          <p:cNvPr id="4" name="Slide Number Placeholder 3"/>
          <p:cNvSpPr>
            <a:spLocks noGrp="1"/>
          </p:cNvSpPr>
          <p:nvPr>
            <p:ph type="sldNum" sz="quarter" idx="10"/>
          </p:nvPr>
        </p:nvSpPr>
        <p:spPr/>
        <p:txBody>
          <a:bodyPr/>
          <a:lstStyle/>
          <a:p>
            <a:fld id="{122F4495-CDFA-495D-A854-65CF9A38F774}" type="slidenum">
              <a:rPr lang="en-GB" smtClean="0"/>
              <a:t>9</a:t>
            </a:fld>
            <a:endParaRPr lang="en-GB"/>
          </a:p>
        </p:txBody>
      </p:sp>
    </p:spTree>
    <p:extLst>
      <p:ext uri="{BB962C8B-B14F-4D97-AF65-F5344CB8AC3E}">
        <p14:creationId xmlns:p14="http://schemas.microsoft.com/office/powerpoint/2010/main" val="2948400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02C40-C072-44EC-9BF2-B8F33350A0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14E1C05-6EB6-4329-901B-7EAE7B4629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B6CDAFC-9F97-437D-97C1-8323CED8A46A}"/>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54E4E001-EF14-4932-A390-A287F9797F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3FB2CF-A7BD-4FF2-BD42-BFC5E5F8C7CC}"/>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47347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BA1B-01A9-4926-A918-C8228F8829D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22B471-0131-49FD-8618-AEF7493C04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A66A5D-0C13-49CE-A974-7DD27035E200}"/>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9B882584-AC22-45B7-9C69-B2D77BCA99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AB4B829-B46E-415B-A7D0-43084209CA9B}"/>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0766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D4B67D-E156-4266-A08D-0447A09C99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7662AEA-80A5-40F3-9F17-131F2B56E6F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D7B922B-6C29-4320-90E8-2F56C9272A5D}"/>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5D4EE77D-DA01-4A8C-82BA-FED973FD33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B87EF44-4B7E-4F16-94D4-E76BBF8DD189}"/>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1741701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6DEF-5183-4D83-8516-4C77A2159BC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6E1E2AD-DB71-453F-8774-39E4A6C644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EE873F-F5F2-4D7F-8981-BAB39925B0BF}"/>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D926FFB8-5551-4A07-89D0-7BDA080667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8A7A31-933F-46EA-9CC3-538EE2FFA200}"/>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810068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55CA-35EF-40CB-8FCA-166DD7EFE4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D042607-0748-4298-93AF-30DE2074DE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ADFDD3-2400-4A8E-A8D4-8341EB9D872B}"/>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F10AF4B6-B06E-4B0B-8465-740FA995DD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ECB7A4-D7BE-4EFA-89D6-39755D7C54F0}"/>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037258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F8F79-B76B-4F44-9283-D554A16C4CE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234CBD-4C2F-4168-BCBB-2B855BC2A5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3C690B-CB19-4827-8BCB-271065FAC95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BBA687-F856-4466-8011-722C2B88796B}"/>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6" name="Footer Placeholder 5">
            <a:extLst>
              <a:ext uri="{FF2B5EF4-FFF2-40B4-BE49-F238E27FC236}">
                <a16:creationId xmlns:a16="http://schemas.microsoft.com/office/drawing/2014/main" id="{E12F907B-4D53-433A-8D7B-C20103C03D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F62DF35-BE3F-449B-97F9-FEB381C2413E}"/>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7608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598B-2A7E-46A9-ADEE-7094B31612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108CF77-4461-4240-B066-4C967F55AF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A472D40-F3B0-4FF8-B5FA-9BAAF624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17DD9B3-DE34-4BB1-9922-DD3F25256B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A418174-18BD-41C7-8BA0-56818758831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85388CB-5109-4249-BC46-014B1EACF794}"/>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8" name="Footer Placeholder 7">
            <a:extLst>
              <a:ext uri="{FF2B5EF4-FFF2-40B4-BE49-F238E27FC236}">
                <a16:creationId xmlns:a16="http://schemas.microsoft.com/office/drawing/2014/main" id="{FF73F5AE-9B4D-48F2-99CE-0693A299875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E0E1B82-C9E8-4E1B-B116-41823946E8C2}"/>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3132567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69FE-D05B-46D7-9E99-CA8BA068BD5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C4B5941-0E2A-44E0-8AED-DB5AA9DD7D6B}"/>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4" name="Footer Placeholder 3">
            <a:extLst>
              <a:ext uri="{FF2B5EF4-FFF2-40B4-BE49-F238E27FC236}">
                <a16:creationId xmlns:a16="http://schemas.microsoft.com/office/drawing/2014/main" id="{C085223D-4CE1-4844-A397-5E4705143E7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85B44A3-247D-4CBE-91C2-61E76B6F82C3}"/>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4061028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15819-78B8-4EEA-B3DE-CDA9EDD7DD80}"/>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3" name="Footer Placeholder 2">
            <a:extLst>
              <a:ext uri="{FF2B5EF4-FFF2-40B4-BE49-F238E27FC236}">
                <a16:creationId xmlns:a16="http://schemas.microsoft.com/office/drawing/2014/main" id="{76D6B537-6155-4651-9974-FF796E30AF2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0D7D97-6A9A-4F6B-B25D-11210338AA51}"/>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27124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805D-9A7B-4D7B-AF35-71E732894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924D35F-D942-4C06-A6BC-0883EF22EC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39BBB02-35D2-40B7-AC34-7495DC0885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EFF49A2-026B-49DC-98B4-CEAD721C171D}"/>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6" name="Footer Placeholder 5">
            <a:extLst>
              <a:ext uri="{FF2B5EF4-FFF2-40B4-BE49-F238E27FC236}">
                <a16:creationId xmlns:a16="http://schemas.microsoft.com/office/drawing/2014/main" id="{C7C1BF46-839F-4F79-BC0D-D6290F84CFC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254DFCF-7915-44B4-B655-856A60631D68}"/>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42296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5EC6-2F27-48D5-95B8-F65F9D3BD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833656E-3A49-4391-90DF-234EDE0159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F297395-3FFE-4CCC-8B80-CEDBD204C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5CFE6E-82DC-44D5-B8B6-B39D79D79B43}"/>
              </a:ext>
            </a:extLst>
          </p:cNvPr>
          <p:cNvSpPr>
            <a:spLocks noGrp="1"/>
          </p:cNvSpPr>
          <p:nvPr>
            <p:ph type="dt" sz="half" idx="10"/>
          </p:nvPr>
        </p:nvSpPr>
        <p:spPr/>
        <p:txBody>
          <a:bodyPr/>
          <a:lstStyle/>
          <a:p>
            <a:fld id="{0DC23A87-07C1-44E8-B7B8-A722DA80CBFD}" type="datetimeFigureOut">
              <a:rPr lang="en-GB" smtClean="0"/>
              <a:t>18/07/2018</a:t>
            </a:fld>
            <a:endParaRPr lang="en-GB"/>
          </a:p>
        </p:txBody>
      </p:sp>
      <p:sp>
        <p:nvSpPr>
          <p:cNvPr id="6" name="Footer Placeholder 5">
            <a:extLst>
              <a:ext uri="{FF2B5EF4-FFF2-40B4-BE49-F238E27FC236}">
                <a16:creationId xmlns:a16="http://schemas.microsoft.com/office/drawing/2014/main" id="{702F5C3A-24A8-4B73-97B2-F4F7A06E55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7D8CA4-1A74-42DF-B9B6-186AE9F1CFEC}"/>
              </a:ext>
            </a:extLst>
          </p:cNvPr>
          <p:cNvSpPr>
            <a:spLocks noGrp="1"/>
          </p:cNvSpPr>
          <p:nvPr>
            <p:ph type="sldNum" sz="quarter" idx="12"/>
          </p:nvPr>
        </p:nvSpPr>
        <p:spPr/>
        <p:txBody>
          <a:bodyPr/>
          <a:lstStyle/>
          <a:p>
            <a:fld id="{1A61B2C2-FB5A-4A76-9C34-C8CA289823D5}" type="slidenum">
              <a:rPr lang="en-GB" smtClean="0"/>
              <a:t>‹#›</a:t>
            </a:fld>
            <a:endParaRPr lang="en-GB"/>
          </a:p>
        </p:txBody>
      </p:sp>
    </p:spTree>
    <p:extLst>
      <p:ext uri="{BB962C8B-B14F-4D97-AF65-F5344CB8AC3E}">
        <p14:creationId xmlns:p14="http://schemas.microsoft.com/office/powerpoint/2010/main" val="219082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AB80BB-45FE-45A4-BBBC-9E03F98ABE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FA457B-FD71-41F6-A541-D81144D736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D120153-CC98-4924-9F4A-07FDAEC28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23A87-07C1-44E8-B7B8-A722DA80CBFD}" type="datetimeFigureOut">
              <a:rPr lang="en-GB" smtClean="0"/>
              <a:t>18/07/2018</a:t>
            </a:fld>
            <a:endParaRPr lang="en-GB"/>
          </a:p>
        </p:txBody>
      </p:sp>
      <p:sp>
        <p:nvSpPr>
          <p:cNvPr id="5" name="Footer Placeholder 4">
            <a:extLst>
              <a:ext uri="{FF2B5EF4-FFF2-40B4-BE49-F238E27FC236}">
                <a16:creationId xmlns:a16="http://schemas.microsoft.com/office/drawing/2014/main" id="{C16BFA1A-3619-49D8-A3B8-E2E934EF7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326358-8D79-437C-B0E2-A7793251B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61B2C2-FB5A-4A76-9C34-C8CA289823D5}" type="slidenum">
              <a:rPr lang="en-GB" smtClean="0"/>
              <a:t>‹#›</a:t>
            </a:fld>
            <a:endParaRPr lang="en-GB"/>
          </a:p>
        </p:txBody>
      </p:sp>
    </p:spTree>
    <p:extLst>
      <p:ext uri="{BB962C8B-B14F-4D97-AF65-F5344CB8AC3E}">
        <p14:creationId xmlns:p14="http://schemas.microsoft.com/office/powerpoint/2010/main" val="2350470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aul.dolder@gmit.ie" TargetMode="External"/><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hyperlink" Target="mailto:paul.dolder@gmit.ie" TargetMode="External"/><Relationship Id="rId12" Type="http://schemas.openxmlformats.org/officeDocument/2006/relationships/image" Target="../media/image4.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3.png"/><Relationship Id="rId5" Type="http://schemas.openxmlformats.org/officeDocument/2006/relationships/image" Target="../media/image49.png"/><Relationship Id="rId10" Type="http://schemas.openxmlformats.org/officeDocument/2006/relationships/image" Target="../media/image53.svg"/><Relationship Id="rId4" Type="http://schemas.openxmlformats.org/officeDocument/2006/relationships/image" Target="../media/image2.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7.xml"/><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D22C-E31E-46A5-98B7-9F5BE08A79FD}"/>
              </a:ext>
            </a:extLst>
          </p:cNvPr>
          <p:cNvSpPr>
            <a:spLocks noGrp="1"/>
          </p:cNvSpPr>
          <p:nvPr>
            <p:ph type="ctrTitle"/>
          </p:nvPr>
        </p:nvSpPr>
        <p:spPr>
          <a:xfrm>
            <a:off x="207065" y="1015522"/>
            <a:ext cx="11777870" cy="2387600"/>
          </a:xfrm>
        </p:spPr>
        <p:txBody>
          <a:bodyPr>
            <a:normAutofit fontScale="90000"/>
          </a:bodyPr>
          <a:lstStyle/>
          <a:p>
            <a:r>
              <a:rPr lang="en-GB" dirty="0">
                <a:solidFill>
                  <a:srgbClr val="002060"/>
                </a:solidFill>
              </a:rPr>
              <a:t>Spatial effort allocation: </a:t>
            </a:r>
            <a:br>
              <a:rPr lang="en-GB" dirty="0"/>
            </a:br>
            <a:r>
              <a:rPr lang="en-GB" dirty="0">
                <a:solidFill>
                  <a:srgbClr val="C00000"/>
                </a:solidFill>
              </a:rPr>
              <a:t>separation of catches in highly mixed fisheries</a:t>
            </a:r>
          </a:p>
        </p:txBody>
      </p:sp>
      <p:sp>
        <p:nvSpPr>
          <p:cNvPr id="3" name="Subtitle 2">
            <a:extLst>
              <a:ext uri="{FF2B5EF4-FFF2-40B4-BE49-F238E27FC236}">
                <a16:creationId xmlns:a16="http://schemas.microsoft.com/office/drawing/2014/main" id="{F5DB94DD-49B0-4752-963E-3E57312098CC}"/>
              </a:ext>
            </a:extLst>
          </p:cNvPr>
          <p:cNvSpPr>
            <a:spLocks noGrp="1"/>
          </p:cNvSpPr>
          <p:nvPr>
            <p:ph type="subTitle" idx="1"/>
          </p:nvPr>
        </p:nvSpPr>
        <p:spPr/>
        <p:txBody>
          <a:bodyPr/>
          <a:lstStyle/>
          <a:p>
            <a:r>
              <a:rPr lang="en-IE" b="1" dirty="0"/>
              <a:t>Paul J. Dolder</a:t>
            </a:r>
            <a:r>
              <a:rPr lang="en-IE" dirty="0"/>
              <a:t>, James Thorson, </a:t>
            </a:r>
            <a:r>
              <a:rPr lang="en-IE" dirty="0" err="1"/>
              <a:t>Cóilín</a:t>
            </a:r>
            <a:r>
              <a:rPr lang="en-IE" dirty="0"/>
              <a:t> Minto, </a:t>
            </a:r>
          </a:p>
          <a:p>
            <a:r>
              <a:rPr lang="en-IE" dirty="0"/>
              <a:t>Jean-Marc Guarini, </a:t>
            </a:r>
            <a:r>
              <a:rPr lang="en-IE" dirty="0" err="1"/>
              <a:t>Dorleta</a:t>
            </a:r>
            <a:r>
              <a:rPr lang="en-IE" dirty="0"/>
              <a:t> Garcia and Jan Jaap Poos</a:t>
            </a:r>
          </a:p>
          <a:p>
            <a:r>
              <a:rPr lang="en-IE" dirty="0">
                <a:hlinkClick r:id="rId3"/>
              </a:rPr>
              <a:t>paul.dolder@gmit.ie</a:t>
            </a:r>
            <a:r>
              <a:rPr lang="en-IE" dirty="0"/>
              <a:t> </a:t>
            </a:r>
          </a:p>
          <a:p>
            <a:endParaRPr lang="en-GB" dirty="0"/>
          </a:p>
        </p:txBody>
      </p:sp>
      <p:pic>
        <p:nvPicPr>
          <p:cNvPr id="5" name="Picture 4">
            <a:extLst>
              <a:ext uri="{FF2B5EF4-FFF2-40B4-BE49-F238E27FC236}">
                <a16:creationId xmlns:a16="http://schemas.microsoft.com/office/drawing/2014/main" id="{6EF0E17A-0492-4C71-9800-91E03A793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61" y="5655632"/>
            <a:ext cx="2693974" cy="844934"/>
          </a:xfrm>
          <a:prstGeom prst="rect">
            <a:avLst/>
          </a:prstGeom>
        </p:spPr>
      </p:pic>
      <p:pic>
        <p:nvPicPr>
          <p:cNvPr id="6" name="Picture 5">
            <a:extLst>
              <a:ext uri="{FF2B5EF4-FFF2-40B4-BE49-F238E27FC236}">
                <a16:creationId xmlns:a16="http://schemas.microsoft.com/office/drawing/2014/main" id="{CC1BBC58-7054-4083-95D2-4694F23F8E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7093" y="5804752"/>
            <a:ext cx="3316714" cy="695814"/>
          </a:xfrm>
          <a:prstGeom prst="rect">
            <a:avLst/>
          </a:prstGeom>
        </p:spPr>
      </p:pic>
      <p:pic>
        <p:nvPicPr>
          <p:cNvPr id="13" name="Graphic 12">
            <a:extLst>
              <a:ext uri="{FF2B5EF4-FFF2-40B4-BE49-F238E27FC236}">
                <a16:creationId xmlns:a16="http://schemas.microsoft.com/office/drawing/2014/main" id="{F9CD5963-D164-474E-A5E7-7ADC1F17D7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8429" y="5618384"/>
            <a:ext cx="3019425" cy="876300"/>
          </a:xfrm>
          <a:prstGeom prst="rect">
            <a:avLst/>
          </a:prstGeom>
        </p:spPr>
      </p:pic>
    </p:spTree>
    <p:extLst>
      <p:ext uri="{BB962C8B-B14F-4D97-AF65-F5344CB8AC3E}">
        <p14:creationId xmlns:p14="http://schemas.microsoft.com/office/powerpoint/2010/main" val="1016555623"/>
      </p:ext>
    </p:extLst>
  </p:cSld>
  <p:clrMapOvr>
    <a:masterClrMapping/>
  </p:clrMapOvr>
  <mc:AlternateContent xmlns:mc="http://schemas.openxmlformats.org/markup-compatibility/2006" xmlns:p14="http://schemas.microsoft.com/office/powerpoint/2010/main">
    <mc:Choice Requires="p14">
      <p:transition p14:dur="0" advTm="5309"/>
    </mc:Choice>
    <mc:Fallback xmlns="">
      <p:transition advTm="530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154A-C322-4BFD-805F-197B2524650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EDE821D-B2ED-47CE-8410-637693371F1F}"/>
              </a:ext>
            </a:extLst>
          </p:cNvPr>
          <p:cNvSpPr>
            <a:spLocks noGrp="1"/>
          </p:cNvSpPr>
          <p:nvPr>
            <p:ph idx="1"/>
          </p:nvPr>
        </p:nvSpPr>
        <p:spPr/>
        <p:txBody>
          <a:bodyPr/>
          <a:lstStyle/>
          <a:p>
            <a:endParaRPr lang="en-GB"/>
          </a:p>
        </p:txBody>
      </p:sp>
      <p:sp>
        <p:nvSpPr>
          <p:cNvPr id="4" name="Title 1">
            <a:extLst>
              <a:ext uri="{FF2B5EF4-FFF2-40B4-BE49-F238E27FC236}">
                <a16:creationId xmlns:a16="http://schemas.microsoft.com/office/drawing/2014/main" id="{63C50F91-FFA1-48F5-B170-CACE73FA4E38}"/>
              </a:ext>
            </a:extLst>
          </p:cNvPr>
          <p:cNvSpPr txBox="1">
            <a:spLocks/>
          </p:cNvSpPr>
          <p:nvPr/>
        </p:nvSpPr>
        <p:spPr>
          <a:xfrm>
            <a:off x="1775293" y="2261664"/>
            <a:ext cx="8514413" cy="244048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dirty="0"/>
              <a:t>Spatial drivers of species assemblages</a:t>
            </a:r>
          </a:p>
        </p:txBody>
      </p:sp>
    </p:spTree>
    <p:extLst>
      <p:ext uri="{BB962C8B-B14F-4D97-AF65-F5344CB8AC3E}">
        <p14:creationId xmlns:p14="http://schemas.microsoft.com/office/powerpoint/2010/main" val="4227501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DF03-E2AC-41AD-8D22-35C8C7116588}"/>
              </a:ext>
            </a:extLst>
          </p:cNvPr>
          <p:cNvSpPr>
            <a:spLocks noGrp="1"/>
          </p:cNvSpPr>
          <p:nvPr>
            <p:ph type="title"/>
          </p:nvPr>
        </p:nvSpPr>
        <p:spPr/>
        <p:txBody>
          <a:bodyPr/>
          <a:lstStyle/>
          <a:p>
            <a:endParaRPr lang="en-GB" dirty="0"/>
          </a:p>
        </p:txBody>
      </p:sp>
      <p:pic>
        <p:nvPicPr>
          <p:cNvPr id="6" name="Content Placeholder 5">
            <a:extLst>
              <a:ext uri="{FF2B5EF4-FFF2-40B4-BE49-F238E27FC236}">
                <a16:creationId xmlns:a16="http://schemas.microsoft.com/office/drawing/2014/main" id="{8AD92AD6-3B67-4F81-BF70-8BC09E5955B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5208"/>
          <a:stretch/>
        </p:blipFill>
        <p:spPr>
          <a:xfrm>
            <a:off x="107137" y="609600"/>
            <a:ext cx="12084863" cy="6248400"/>
          </a:xfrm>
        </p:spPr>
      </p:pic>
      <p:pic>
        <p:nvPicPr>
          <p:cNvPr id="5" name="Picture 4">
            <a:extLst>
              <a:ext uri="{FF2B5EF4-FFF2-40B4-BE49-F238E27FC236}">
                <a16:creationId xmlns:a16="http://schemas.microsoft.com/office/drawing/2014/main" id="{56BAA5D1-18B0-455D-922B-F265810F0EEA}"/>
              </a:ext>
            </a:extLst>
          </p:cNvPr>
          <p:cNvPicPr>
            <a:picLocks noChangeAspect="1"/>
          </p:cNvPicPr>
          <p:nvPr/>
        </p:nvPicPr>
        <p:blipFill rotWithShape="1">
          <a:blip r:embed="rId4">
            <a:extLst>
              <a:ext uri="{28A0092B-C50C-407E-A947-70E740481C1C}">
                <a14:useLocalDpi xmlns:a14="http://schemas.microsoft.com/office/drawing/2010/main" val="0"/>
              </a:ext>
            </a:extLst>
          </a:blip>
          <a:srcRect t="13692"/>
          <a:stretch/>
        </p:blipFill>
        <p:spPr>
          <a:xfrm>
            <a:off x="107135" y="1535676"/>
            <a:ext cx="12192000" cy="4069347"/>
          </a:xfrm>
          <a:prstGeom prst="rect">
            <a:avLst/>
          </a:prstGeom>
        </p:spPr>
      </p:pic>
      <p:grpSp>
        <p:nvGrpSpPr>
          <p:cNvPr id="9" name="Group 8">
            <a:extLst>
              <a:ext uri="{FF2B5EF4-FFF2-40B4-BE49-F238E27FC236}">
                <a16:creationId xmlns:a16="http://schemas.microsoft.com/office/drawing/2014/main" id="{EB52B3D5-76E3-490B-8981-34A8AA5ABA8E}"/>
              </a:ext>
            </a:extLst>
          </p:cNvPr>
          <p:cNvGrpSpPr/>
          <p:nvPr/>
        </p:nvGrpSpPr>
        <p:grpSpPr>
          <a:xfrm>
            <a:off x="6642100" y="2311399"/>
            <a:ext cx="4711700" cy="3200067"/>
            <a:chOff x="6642100" y="2311400"/>
            <a:chExt cx="4711700" cy="2984500"/>
          </a:xfrm>
        </p:grpSpPr>
        <p:sp>
          <p:nvSpPr>
            <p:cNvPr id="3" name="Rectangle 2">
              <a:extLst>
                <a:ext uri="{FF2B5EF4-FFF2-40B4-BE49-F238E27FC236}">
                  <a16:creationId xmlns:a16="http://schemas.microsoft.com/office/drawing/2014/main" id="{2A30908F-0A8D-4BAD-9091-D7B09207CDA0}"/>
                </a:ext>
              </a:extLst>
            </p:cNvPr>
            <p:cNvSpPr/>
            <p:nvPr/>
          </p:nvSpPr>
          <p:spPr>
            <a:xfrm>
              <a:off x="9017000" y="2311400"/>
              <a:ext cx="2336800" cy="29845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5AA9EDC-E78F-42A8-BCF5-66E33D9E0C46}"/>
                </a:ext>
              </a:extLst>
            </p:cNvPr>
            <p:cNvSpPr/>
            <p:nvPr/>
          </p:nvSpPr>
          <p:spPr>
            <a:xfrm>
              <a:off x="6642100" y="2311400"/>
              <a:ext cx="939800" cy="29845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 name="Group 12">
            <a:extLst>
              <a:ext uri="{FF2B5EF4-FFF2-40B4-BE49-F238E27FC236}">
                <a16:creationId xmlns:a16="http://schemas.microsoft.com/office/drawing/2014/main" id="{6966792A-DA75-4F99-90D7-D10A25854ACD}"/>
              </a:ext>
            </a:extLst>
          </p:cNvPr>
          <p:cNvGrpSpPr/>
          <p:nvPr/>
        </p:nvGrpSpPr>
        <p:grpSpPr>
          <a:xfrm>
            <a:off x="5679668" y="2311400"/>
            <a:ext cx="3337332" cy="3200066"/>
            <a:chOff x="5679668" y="2311400"/>
            <a:chExt cx="3337332" cy="2984500"/>
          </a:xfrm>
        </p:grpSpPr>
        <p:sp>
          <p:nvSpPr>
            <p:cNvPr id="11" name="Rectangle 10">
              <a:extLst>
                <a:ext uri="{FF2B5EF4-FFF2-40B4-BE49-F238E27FC236}">
                  <a16:creationId xmlns:a16="http://schemas.microsoft.com/office/drawing/2014/main" id="{85750475-9FA6-40E7-A749-B03D9AAA534F}"/>
                </a:ext>
              </a:extLst>
            </p:cNvPr>
            <p:cNvSpPr/>
            <p:nvPr/>
          </p:nvSpPr>
          <p:spPr>
            <a:xfrm>
              <a:off x="7572782" y="2311400"/>
              <a:ext cx="1444218" cy="298450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02DC0987-4B14-4285-9394-179768AA4915}"/>
                </a:ext>
              </a:extLst>
            </p:cNvPr>
            <p:cNvSpPr/>
            <p:nvPr/>
          </p:nvSpPr>
          <p:spPr>
            <a:xfrm>
              <a:off x="5679668" y="2311400"/>
              <a:ext cx="939800" cy="2984500"/>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638FE469-BE3B-48B2-9F33-66A08BF292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46" y="1496099"/>
            <a:ext cx="12084863" cy="4108924"/>
          </a:xfrm>
          <a:prstGeom prst="rect">
            <a:avLst/>
          </a:prstGeom>
        </p:spPr>
      </p:pic>
      <p:grpSp>
        <p:nvGrpSpPr>
          <p:cNvPr id="18" name="Group 17">
            <a:extLst>
              <a:ext uri="{FF2B5EF4-FFF2-40B4-BE49-F238E27FC236}">
                <a16:creationId xmlns:a16="http://schemas.microsoft.com/office/drawing/2014/main" id="{D8353D02-755A-413D-A243-A4918543D8BA}"/>
              </a:ext>
            </a:extLst>
          </p:cNvPr>
          <p:cNvGrpSpPr/>
          <p:nvPr/>
        </p:nvGrpSpPr>
        <p:grpSpPr>
          <a:xfrm>
            <a:off x="6032500" y="2025973"/>
            <a:ext cx="5321300" cy="3588733"/>
            <a:chOff x="6032500" y="2025973"/>
            <a:chExt cx="5321300" cy="3588733"/>
          </a:xfrm>
        </p:grpSpPr>
        <p:sp>
          <p:nvSpPr>
            <p:cNvPr id="14" name="Rectangle 13">
              <a:extLst>
                <a:ext uri="{FF2B5EF4-FFF2-40B4-BE49-F238E27FC236}">
                  <a16:creationId xmlns:a16="http://schemas.microsoft.com/office/drawing/2014/main" id="{E02DA588-9A5C-435D-9A14-A68A849E9E38}"/>
                </a:ext>
              </a:extLst>
            </p:cNvPr>
            <p:cNvSpPr/>
            <p:nvPr/>
          </p:nvSpPr>
          <p:spPr>
            <a:xfrm>
              <a:off x="6032500" y="2044699"/>
              <a:ext cx="247171" cy="356032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A65543E5-AB8B-479F-A732-10C0C9CD5851}"/>
                </a:ext>
              </a:extLst>
            </p:cNvPr>
            <p:cNvSpPr/>
            <p:nvPr/>
          </p:nvSpPr>
          <p:spPr>
            <a:xfrm>
              <a:off x="7876768" y="2044700"/>
              <a:ext cx="924332" cy="3570006"/>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8000DF3D-B261-453C-B0C6-7F4BACB65020}"/>
                </a:ext>
              </a:extLst>
            </p:cNvPr>
            <p:cNvSpPr/>
            <p:nvPr/>
          </p:nvSpPr>
          <p:spPr>
            <a:xfrm>
              <a:off x="9423400" y="2025973"/>
              <a:ext cx="635000" cy="35790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4BF89B1A-06BD-42BD-9C45-988EA9B9D303}"/>
                </a:ext>
              </a:extLst>
            </p:cNvPr>
            <p:cNvSpPr/>
            <p:nvPr/>
          </p:nvSpPr>
          <p:spPr>
            <a:xfrm>
              <a:off x="10883899" y="2025973"/>
              <a:ext cx="469901" cy="357905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 name="Group 23">
            <a:extLst>
              <a:ext uri="{FF2B5EF4-FFF2-40B4-BE49-F238E27FC236}">
                <a16:creationId xmlns:a16="http://schemas.microsoft.com/office/drawing/2014/main" id="{87DBFAB2-E266-43D3-AEB3-874641919CB2}"/>
              </a:ext>
            </a:extLst>
          </p:cNvPr>
          <p:cNvGrpSpPr/>
          <p:nvPr/>
        </p:nvGrpSpPr>
        <p:grpSpPr>
          <a:xfrm>
            <a:off x="5679668" y="2025972"/>
            <a:ext cx="5204230" cy="3659744"/>
            <a:chOff x="5679668" y="2025972"/>
            <a:chExt cx="5204230" cy="3538980"/>
          </a:xfrm>
        </p:grpSpPr>
        <p:sp>
          <p:nvSpPr>
            <p:cNvPr id="19" name="Rectangle 18">
              <a:extLst>
                <a:ext uri="{FF2B5EF4-FFF2-40B4-BE49-F238E27FC236}">
                  <a16:creationId xmlns:a16="http://schemas.microsoft.com/office/drawing/2014/main" id="{5FBBF093-F92E-40AB-BA0E-37F5537973F1}"/>
                </a:ext>
              </a:extLst>
            </p:cNvPr>
            <p:cNvSpPr/>
            <p:nvPr/>
          </p:nvSpPr>
          <p:spPr>
            <a:xfrm>
              <a:off x="5679668" y="2025973"/>
              <a:ext cx="352832"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3BC06C7-B1C0-43C7-811A-738539803749}"/>
                </a:ext>
              </a:extLst>
            </p:cNvPr>
            <p:cNvSpPr/>
            <p:nvPr/>
          </p:nvSpPr>
          <p:spPr>
            <a:xfrm>
              <a:off x="6381749" y="2025972"/>
              <a:ext cx="1495017"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0BAF46F-B807-4D03-962F-6727B2282053}"/>
                </a:ext>
              </a:extLst>
            </p:cNvPr>
            <p:cNvSpPr/>
            <p:nvPr/>
          </p:nvSpPr>
          <p:spPr>
            <a:xfrm>
              <a:off x="8801100" y="2035336"/>
              <a:ext cx="622299"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8B3FF9A5-4F08-469E-9C93-44DE1C41BAF5}"/>
                </a:ext>
              </a:extLst>
            </p:cNvPr>
            <p:cNvSpPr/>
            <p:nvPr/>
          </p:nvSpPr>
          <p:spPr>
            <a:xfrm>
              <a:off x="10061166" y="2066043"/>
              <a:ext cx="822732" cy="3498909"/>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 name="Rectangle 3">
            <a:extLst>
              <a:ext uri="{FF2B5EF4-FFF2-40B4-BE49-F238E27FC236}">
                <a16:creationId xmlns:a16="http://schemas.microsoft.com/office/drawing/2014/main" id="{6351486B-A55A-4A7D-86F5-A958F7A0B8BC}"/>
              </a:ext>
            </a:extLst>
          </p:cNvPr>
          <p:cNvSpPr/>
          <p:nvPr/>
        </p:nvSpPr>
        <p:spPr>
          <a:xfrm>
            <a:off x="5786203" y="119921"/>
            <a:ext cx="6405797" cy="46319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5D0A1D36-31CC-4B4F-9DBF-583719001DF6}"/>
              </a:ext>
            </a:extLst>
          </p:cNvPr>
          <p:cNvGrpSpPr/>
          <p:nvPr/>
        </p:nvGrpSpPr>
        <p:grpSpPr>
          <a:xfrm>
            <a:off x="4662077" y="950777"/>
            <a:ext cx="7163109" cy="389368"/>
            <a:chOff x="4662077" y="950777"/>
            <a:chExt cx="7163109" cy="389368"/>
          </a:xfrm>
        </p:grpSpPr>
        <p:sp>
          <p:nvSpPr>
            <p:cNvPr id="10" name="TextBox 9">
              <a:extLst>
                <a:ext uri="{FF2B5EF4-FFF2-40B4-BE49-F238E27FC236}">
                  <a16:creationId xmlns:a16="http://schemas.microsoft.com/office/drawing/2014/main" id="{7408EA6E-3525-48AF-B5D5-19CEE44B075F}"/>
                </a:ext>
              </a:extLst>
            </p:cNvPr>
            <p:cNvSpPr txBox="1"/>
            <p:nvPr/>
          </p:nvSpPr>
          <p:spPr>
            <a:xfrm>
              <a:off x="4662077" y="970813"/>
              <a:ext cx="2974982" cy="369332"/>
            </a:xfrm>
            <a:prstGeom prst="rect">
              <a:avLst/>
            </a:prstGeom>
            <a:noFill/>
          </p:spPr>
          <p:txBody>
            <a:bodyPr wrap="square" rtlCol="0">
              <a:spAutoFit/>
            </a:bodyPr>
            <a:lstStyle/>
            <a:p>
              <a:r>
                <a:rPr lang="en-GB" b="1" dirty="0"/>
                <a:t>Spatial factor coefficients</a:t>
              </a:r>
            </a:p>
          </p:txBody>
        </p:sp>
        <p:sp>
          <p:nvSpPr>
            <p:cNvPr id="25" name="TextBox 24">
              <a:extLst>
                <a:ext uri="{FF2B5EF4-FFF2-40B4-BE49-F238E27FC236}">
                  <a16:creationId xmlns:a16="http://schemas.microsoft.com/office/drawing/2014/main" id="{71C744F3-7745-4DFE-9C9C-128B20E811B4}"/>
                </a:ext>
              </a:extLst>
            </p:cNvPr>
            <p:cNvSpPr txBox="1"/>
            <p:nvPr/>
          </p:nvSpPr>
          <p:spPr>
            <a:xfrm>
              <a:off x="9119878" y="950777"/>
              <a:ext cx="2705308" cy="369332"/>
            </a:xfrm>
            <a:prstGeom prst="rect">
              <a:avLst/>
            </a:prstGeom>
            <a:noFill/>
          </p:spPr>
          <p:txBody>
            <a:bodyPr wrap="square" rtlCol="0">
              <a:spAutoFit/>
            </a:bodyPr>
            <a:lstStyle/>
            <a:p>
              <a:r>
                <a:rPr lang="en-GB" b="1" dirty="0"/>
                <a:t>Species factor loadings</a:t>
              </a:r>
            </a:p>
          </p:txBody>
        </p:sp>
      </p:grpSp>
      <p:grpSp>
        <p:nvGrpSpPr>
          <p:cNvPr id="26" name="Group 25">
            <a:extLst>
              <a:ext uri="{FF2B5EF4-FFF2-40B4-BE49-F238E27FC236}">
                <a16:creationId xmlns:a16="http://schemas.microsoft.com/office/drawing/2014/main" id="{40BFFDC4-479F-4C36-AECB-43E4B5EBC886}"/>
              </a:ext>
            </a:extLst>
          </p:cNvPr>
          <p:cNvGrpSpPr/>
          <p:nvPr/>
        </p:nvGrpSpPr>
        <p:grpSpPr>
          <a:xfrm>
            <a:off x="2450945" y="5869529"/>
            <a:ext cx="7163109" cy="389368"/>
            <a:chOff x="4662077" y="950777"/>
            <a:chExt cx="7163109" cy="389368"/>
          </a:xfrm>
        </p:grpSpPr>
        <p:sp>
          <p:nvSpPr>
            <p:cNvPr id="27" name="TextBox 26">
              <a:extLst>
                <a:ext uri="{FF2B5EF4-FFF2-40B4-BE49-F238E27FC236}">
                  <a16:creationId xmlns:a16="http://schemas.microsoft.com/office/drawing/2014/main" id="{CEB3EB3F-8FEC-4C2A-B430-32AE29F01DB2}"/>
                </a:ext>
              </a:extLst>
            </p:cNvPr>
            <p:cNvSpPr txBox="1"/>
            <p:nvPr/>
          </p:nvSpPr>
          <p:spPr>
            <a:xfrm>
              <a:off x="4662077" y="970813"/>
              <a:ext cx="2974982" cy="369332"/>
            </a:xfrm>
            <a:prstGeom prst="rect">
              <a:avLst/>
            </a:prstGeom>
            <a:noFill/>
          </p:spPr>
          <p:txBody>
            <a:bodyPr wrap="square" rtlCol="0">
              <a:spAutoFit/>
            </a:bodyPr>
            <a:lstStyle/>
            <a:p>
              <a:r>
                <a:rPr lang="en-GB" b="1" dirty="0"/>
                <a:t>Spatial factor coefficients</a:t>
              </a:r>
            </a:p>
          </p:txBody>
        </p:sp>
        <p:sp>
          <p:nvSpPr>
            <p:cNvPr id="28" name="TextBox 27">
              <a:extLst>
                <a:ext uri="{FF2B5EF4-FFF2-40B4-BE49-F238E27FC236}">
                  <a16:creationId xmlns:a16="http://schemas.microsoft.com/office/drawing/2014/main" id="{9228F442-A5FB-4D12-9EE9-5B81F524E155}"/>
                </a:ext>
              </a:extLst>
            </p:cNvPr>
            <p:cNvSpPr txBox="1"/>
            <p:nvPr/>
          </p:nvSpPr>
          <p:spPr>
            <a:xfrm>
              <a:off x="9119878" y="950777"/>
              <a:ext cx="2705308" cy="369332"/>
            </a:xfrm>
            <a:prstGeom prst="rect">
              <a:avLst/>
            </a:prstGeom>
            <a:noFill/>
          </p:spPr>
          <p:txBody>
            <a:bodyPr wrap="square" rtlCol="0">
              <a:spAutoFit/>
            </a:bodyPr>
            <a:lstStyle/>
            <a:p>
              <a:r>
                <a:rPr lang="en-GB" b="1" dirty="0"/>
                <a:t>Species factor loadings</a:t>
              </a:r>
            </a:p>
          </p:txBody>
        </p:sp>
      </p:grpSp>
      <p:sp>
        <p:nvSpPr>
          <p:cNvPr id="29" name="TextBox 28">
            <a:extLst>
              <a:ext uri="{FF2B5EF4-FFF2-40B4-BE49-F238E27FC236}">
                <a16:creationId xmlns:a16="http://schemas.microsoft.com/office/drawing/2014/main" id="{A810C108-080D-4DF9-907C-5B13735C3256}"/>
              </a:ext>
            </a:extLst>
          </p:cNvPr>
          <p:cNvSpPr txBox="1"/>
          <p:nvPr/>
        </p:nvSpPr>
        <p:spPr>
          <a:xfrm>
            <a:off x="1590805" y="119921"/>
            <a:ext cx="9762995" cy="369332"/>
          </a:xfrm>
          <a:prstGeom prst="rect">
            <a:avLst/>
          </a:prstGeom>
          <a:noFill/>
        </p:spPr>
        <p:txBody>
          <a:bodyPr wrap="square" rtlCol="0">
            <a:spAutoFit/>
          </a:bodyPr>
          <a:lstStyle/>
          <a:p>
            <a:r>
              <a:rPr lang="en-GB" b="1" dirty="0"/>
              <a:t>Spatial encounter probability                                                                       Spatial density</a:t>
            </a:r>
          </a:p>
        </p:txBody>
      </p:sp>
    </p:spTree>
    <p:extLst>
      <p:ext uri="{BB962C8B-B14F-4D97-AF65-F5344CB8AC3E}">
        <p14:creationId xmlns:p14="http://schemas.microsoft.com/office/powerpoint/2010/main" val="92504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B85D75-DF62-44C0-B07C-B23B4312F9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4352" y="38911"/>
            <a:ext cx="4891401" cy="3260934"/>
          </a:xfrm>
        </p:spPr>
      </p:pic>
      <p:pic>
        <p:nvPicPr>
          <p:cNvPr id="7" name="Picture 6">
            <a:extLst>
              <a:ext uri="{FF2B5EF4-FFF2-40B4-BE49-F238E27FC236}">
                <a16:creationId xmlns:a16="http://schemas.microsoft.com/office/drawing/2014/main" id="{8A64464F-C8BD-4926-B5E4-41286CDF4D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0782" y="3534387"/>
            <a:ext cx="4212072" cy="2808048"/>
          </a:xfrm>
          <a:prstGeom prst="rect">
            <a:avLst/>
          </a:prstGeom>
        </p:spPr>
      </p:pic>
      <p:pic>
        <p:nvPicPr>
          <p:cNvPr id="9" name="Picture 8">
            <a:extLst>
              <a:ext uri="{FF2B5EF4-FFF2-40B4-BE49-F238E27FC236}">
                <a16:creationId xmlns:a16="http://schemas.microsoft.com/office/drawing/2014/main" id="{8437ABD6-5622-4BD0-BE59-B8CF25ECA1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933" y="3212300"/>
            <a:ext cx="4468238" cy="2978825"/>
          </a:xfrm>
          <a:prstGeom prst="rect">
            <a:avLst/>
          </a:prstGeom>
        </p:spPr>
      </p:pic>
      <p:pic>
        <p:nvPicPr>
          <p:cNvPr id="11" name="Picture 10">
            <a:extLst>
              <a:ext uri="{FF2B5EF4-FFF2-40B4-BE49-F238E27FC236}">
                <a16:creationId xmlns:a16="http://schemas.microsoft.com/office/drawing/2014/main" id="{A3D99F06-30B5-4393-8F8D-7168161A9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386" y="311287"/>
            <a:ext cx="4249373" cy="2832915"/>
          </a:xfrm>
          <a:prstGeom prst="rect">
            <a:avLst/>
          </a:prstGeom>
        </p:spPr>
      </p:pic>
      <p:sp>
        <p:nvSpPr>
          <p:cNvPr id="13" name="TextBox 12">
            <a:extLst>
              <a:ext uri="{FF2B5EF4-FFF2-40B4-BE49-F238E27FC236}">
                <a16:creationId xmlns:a16="http://schemas.microsoft.com/office/drawing/2014/main" id="{9C989768-4CCA-4E74-A831-2060F595D326}"/>
              </a:ext>
            </a:extLst>
          </p:cNvPr>
          <p:cNvSpPr txBox="1"/>
          <p:nvPr/>
        </p:nvSpPr>
        <p:spPr>
          <a:xfrm>
            <a:off x="1074905" y="6220326"/>
            <a:ext cx="10907949" cy="646331"/>
          </a:xfrm>
          <a:prstGeom prst="rect">
            <a:avLst/>
          </a:prstGeom>
          <a:noFill/>
        </p:spPr>
        <p:txBody>
          <a:bodyPr wrap="square" rtlCol="0">
            <a:spAutoFit/>
          </a:bodyPr>
          <a:lstStyle/>
          <a:p>
            <a:r>
              <a:rPr lang="en-US" dirty="0">
                <a:solidFill>
                  <a:srgbClr val="FF0000"/>
                </a:solidFill>
              </a:rPr>
              <a:t>First factor shows strong correlation with depth for encounter probability (-0.85, -0.88 to -0.81) and density (-0.71,</a:t>
            </a:r>
          </a:p>
          <a:p>
            <a:r>
              <a:rPr lang="en-US" dirty="0">
                <a:solidFill>
                  <a:srgbClr val="FF0000"/>
                </a:solidFill>
              </a:rPr>
              <a:t>-0.77 to -0.65). 80 % of variance explained by depth and habitat: 9/10 of that by depth.</a:t>
            </a:r>
            <a:endParaRPr lang="en-GB" dirty="0">
              <a:solidFill>
                <a:srgbClr val="FF0000"/>
              </a:solidFill>
            </a:endParaRPr>
          </a:p>
        </p:txBody>
      </p:sp>
      <p:sp>
        <p:nvSpPr>
          <p:cNvPr id="2" name="Arrow: Right 1">
            <a:extLst>
              <a:ext uri="{FF2B5EF4-FFF2-40B4-BE49-F238E27FC236}">
                <a16:creationId xmlns:a16="http://schemas.microsoft.com/office/drawing/2014/main" id="{4A0B7F3A-CF08-4BAF-93E3-F96069A0B09A}"/>
              </a:ext>
            </a:extLst>
          </p:cNvPr>
          <p:cNvSpPr/>
          <p:nvPr/>
        </p:nvSpPr>
        <p:spPr>
          <a:xfrm>
            <a:off x="5985753" y="1708879"/>
            <a:ext cx="1329447" cy="50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422C0655-1CB7-4518-8FAF-419CECE4C689}"/>
              </a:ext>
            </a:extLst>
          </p:cNvPr>
          <p:cNvSpPr/>
          <p:nvPr/>
        </p:nvSpPr>
        <p:spPr>
          <a:xfrm>
            <a:off x="5985753" y="4250420"/>
            <a:ext cx="1329447" cy="509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01214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3629A-5769-49E5-AE16-581D7EF288A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D6789A-0936-4CA3-AA3E-59ABD67464BD}"/>
              </a:ext>
            </a:extLst>
          </p:cNvPr>
          <p:cNvSpPr>
            <a:spLocks noGrp="1"/>
          </p:cNvSpPr>
          <p:nvPr>
            <p:ph idx="1"/>
          </p:nvPr>
        </p:nvSpPr>
        <p:spPr/>
        <p:txBody>
          <a:bodyPr/>
          <a:lstStyle/>
          <a:p>
            <a:endParaRPr lang="en-GB"/>
          </a:p>
        </p:txBody>
      </p:sp>
      <p:sp>
        <p:nvSpPr>
          <p:cNvPr id="4" name="Title 1">
            <a:extLst>
              <a:ext uri="{FF2B5EF4-FFF2-40B4-BE49-F238E27FC236}">
                <a16:creationId xmlns:a16="http://schemas.microsoft.com/office/drawing/2014/main" id="{1415AA4F-C1EB-4F5B-BF55-77D6440D5CBB}"/>
              </a:ext>
            </a:extLst>
          </p:cNvPr>
          <p:cNvSpPr txBox="1">
            <a:spLocks/>
          </p:cNvSpPr>
          <p:nvPr/>
        </p:nvSpPr>
        <p:spPr>
          <a:xfrm>
            <a:off x="1118641" y="2675731"/>
            <a:ext cx="9954717"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dirty="0"/>
              <a:t>Spatio</a:t>
            </a:r>
            <a:r>
              <a:rPr lang="en-GB" dirty="0">
                <a:solidFill>
                  <a:srgbClr val="FF0000"/>
                </a:solidFill>
              </a:rPr>
              <a:t>temporal</a:t>
            </a:r>
            <a:r>
              <a:rPr lang="en-GB" dirty="0"/>
              <a:t> changes in assemblages distributions</a:t>
            </a:r>
          </a:p>
        </p:txBody>
      </p:sp>
    </p:spTree>
    <p:extLst>
      <p:ext uri="{BB962C8B-B14F-4D97-AF65-F5344CB8AC3E}">
        <p14:creationId xmlns:p14="http://schemas.microsoft.com/office/powerpoint/2010/main" val="3426012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BE5A-FE8D-49C7-8C4A-BA981FB6DAC4}"/>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A3D22D02-B6E8-48AC-8936-83EE2EF18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1951"/>
            <a:ext cx="12192000" cy="6096000"/>
          </a:xfrm>
          <a:prstGeom prst="rect">
            <a:avLst/>
          </a:prstGeom>
        </p:spPr>
      </p:pic>
      <p:pic>
        <p:nvPicPr>
          <p:cNvPr id="7" name="Content Placeholder 6">
            <a:extLst>
              <a:ext uri="{FF2B5EF4-FFF2-40B4-BE49-F238E27FC236}">
                <a16:creationId xmlns:a16="http://schemas.microsoft.com/office/drawing/2014/main" id="{4507E668-6DAD-4CDD-850D-261C7C2D63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469517"/>
            <a:ext cx="12105728" cy="6052864"/>
          </a:xfrm>
        </p:spPr>
      </p:pic>
      <p:pic>
        <p:nvPicPr>
          <p:cNvPr id="9" name="Picture 8">
            <a:extLst>
              <a:ext uri="{FF2B5EF4-FFF2-40B4-BE49-F238E27FC236}">
                <a16:creationId xmlns:a16="http://schemas.microsoft.com/office/drawing/2014/main" id="{7BF560B3-F842-4CC5-8ED7-92E36EAFB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02431"/>
            <a:ext cx="12192000" cy="6096000"/>
          </a:xfrm>
          <a:prstGeom prst="rect">
            <a:avLst/>
          </a:prstGeom>
        </p:spPr>
      </p:pic>
      <p:pic>
        <p:nvPicPr>
          <p:cNvPr id="11" name="Picture 10">
            <a:extLst>
              <a:ext uri="{FF2B5EF4-FFF2-40B4-BE49-F238E27FC236}">
                <a16:creationId xmlns:a16="http://schemas.microsoft.com/office/drawing/2014/main" id="{A442B580-4852-418A-AB87-EF7126CEBE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48" y="418025"/>
            <a:ext cx="12099852" cy="6049926"/>
          </a:xfrm>
          <a:prstGeom prst="rect">
            <a:avLst/>
          </a:prstGeom>
        </p:spPr>
      </p:pic>
      <p:pic>
        <p:nvPicPr>
          <p:cNvPr id="4" name="Picture 3">
            <a:extLst>
              <a:ext uri="{FF2B5EF4-FFF2-40B4-BE49-F238E27FC236}">
                <a16:creationId xmlns:a16="http://schemas.microsoft.com/office/drawing/2014/main" id="{15C3504C-9595-4184-AAE2-1D2DF0EB28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51" y="365125"/>
            <a:ext cx="12134534" cy="6067267"/>
          </a:xfrm>
          <a:prstGeom prst="rect">
            <a:avLst/>
          </a:prstGeom>
        </p:spPr>
      </p:pic>
    </p:spTree>
    <p:extLst>
      <p:ext uri="{BB962C8B-B14F-4D97-AF65-F5344CB8AC3E}">
        <p14:creationId xmlns:p14="http://schemas.microsoft.com/office/powerpoint/2010/main" val="429370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32C-2587-42D2-956C-9F9D750DB300}"/>
              </a:ext>
            </a:extLst>
          </p:cNvPr>
          <p:cNvSpPr>
            <a:spLocks noGrp="1"/>
          </p:cNvSpPr>
          <p:nvPr>
            <p:ph type="title"/>
          </p:nvPr>
        </p:nvSpPr>
        <p:spPr>
          <a:xfrm>
            <a:off x="2615119" y="2641397"/>
            <a:ext cx="7077521" cy="1325563"/>
          </a:xfrm>
        </p:spPr>
        <p:txBody>
          <a:bodyPr/>
          <a:lstStyle/>
          <a:p>
            <a:r>
              <a:rPr lang="en-GB" dirty="0"/>
              <a:t>Correlation between species</a:t>
            </a:r>
          </a:p>
        </p:txBody>
      </p:sp>
    </p:spTree>
    <p:extLst>
      <p:ext uri="{BB962C8B-B14F-4D97-AF65-F5344CB8AC3E}">
        <p14:creationId xmlns:p14="http://schemas.microsoft.com/office/powerpoint/2010/main" val="277546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572AE15-B4DD-4D64-BAFD-B75B9BC1F9B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001" r="1"/>
          <a:stretch/>
        </p:blipFill>
        <p:spPr>
          <a:xfrm>
            <a:off x="855001" y="352539"/>
            <a:ext cx="11336999" cy="6161512"/>
          </a:xfrm>
        </p:spPr>
      </p:pic>
      <p:sp>
        <p:nvSpPr>
          <p:cNvPr id="50" name="Rectangle 49">
            <a:extLst>
              <a:ext uri="{FF2B5EF4-FFF2-40B4-BE49-F238E27FC236}">
                <a16:creationId xmlns:a16="http://schemas.microsoft.com/office/drawing/2014/main" id="{BAF27D59-4B0E-4835-879E-BE2633535CFE}"/>
              </a:ext>
            </a:extLst>
          </p:cNvPr>
          <p:cNvSpPr/>
          <p:nvPr/>
        </p:nvSpPr>
        <p:spPr>
          <a:xfrm>
            <a:off x="6327648" y="936211"/>
            <a:ext cx="667512" cy="5577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1742FE0-BD92-420F-A81B-64CDC50329E9}"/>
              </a:ext>
            </a:extLst>
          </p:cNvPr>
          <p:cNvSpPr>
            <a:spLocks noGrp="1"/>
          </p:cNvSpPr>
          <p:nvPr>
            <p:ph type="title"/>
          </p:nvPr>
        </p:nvSpPr>
        <p:spPr/>
        <p:txBody>
          <a:bodyPr/>
          <a:lstStyle/>
          <a:p>
            <a:endParaRPr lang="en-GB" dirty="0"/>
          </a:p>
        </p:txBody>
      </p:sp>
      <p:pic>
        <p:nvPicPr>
          <p:cNvPr id="9" name="Picture 8">
            <a:extLst>
              <a:ext uri="{FF2B5EF4-FFF2-40B4-BE49-F238E27FC236}">
                <a16:creationId xmlns:a16="http://schemas.microsoft.com/office/drawing/2014/main" id="{49B284D5-6411-4460-9E21-7960BE1E2D11}"/>
              </a:ext>
            </a:extLst>
          </p:cNvPr>
          <p:cNvPicPr>
            <a:picLocks noChangeAspect="1"/>
          </p:cNvPicPr>
          <p:nvPr/>
        </p:nvPicPr>
        <p:blipFill rotWithShape="1">
          <a:blip r:embed="rId4">
            <a:extLst>
              <a:ext uri="{28A0092B-C50C-407E-A947-70E740481C1C}">
                <a14:useLocalDpi xmlns:a14="http://schemas.microsoft.com/office/drawing/2010/main" val="0"/>
              </a:ext>
            </a:extLst>
          </a:blip>
          <a:srcRect l="7923"/>
          <a:stretch/>
        </p:blipFill>
        <p:spPr>
          <a:xfrm>
            <a:off x="877861" y="353695"/>
            <a:ext cx="11226004" cy="6096000"/>
          </a:xfrm>
          <a:prstGeom prst="rect">
            <a:avLst/>
          </a:prstGeom>
        </p:spPr>
      </p:pic>
      <p:pic>
        <p:nvPicPr>
          <p:cNvPr id="4" name="Picture 3">
            <a:extLst>
              <a:ext uri="{FF2B5EF4-FFF2-40B4-BE49-F238E27FC236}">
                <a16:creationId xmlns:a16="http://schemas.microsoft.com/office/drawing/2014/main" id="{4AD7BD40-29E5-43E7-ADAC-4FB66B90B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8" y="5057731"/>
            <a:ext cx="832876" cy="330712"/>
          </a:xfrm>
          <a:prstGeom prst="rect">
            <a:avLst/>
          </a:prstGeom>
          <a:solidFill>
            <a:schemeClr val="bg1"/>
          </a:solidFill>
        </p:spPr>
      </p:pic>
      <p:pic>
        <p:nvPicPr>
          <p:cNvPr id="6" name="Picture 5">
            <a:extLst>
              <a:ext uri="{FF2B5EF4-FFF2-40B4-BE49-F238E27FC236}">
                <a16:creationId xmlns:a16="http://schemas.microsoft.com/office/drawing/2014/main" id="{F7D6AFFB-6CBA-43AC-82D8-F84B05DEB9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 y="5689183"/>
            <a:ext cx="766097" cy="295820"/>
          </a:xfrm>
          <a:prstGeom prst="rect">
            <a:avLst/>
          </a:prstGeom>
          <a:solidFill>
            <a:schemeClr val="bg1"/>
          </a:solidFill>
        </p:spPr>
      </p:pic>
      <p:pic>
        <p:nvPicPr>
          <p:cNvPr id="10" name="Picture 9">
            <a:extLst>
              <a:ext uri="{FF2B5EF4-FFF2-40B4-BE49-F238E27FC236}">
                <a16:creationId xmlns:a16="http://schemas.microsoft.com/office/drawing/2014/main" id="{7E374731-DF2F-4B19-8D9C-6F4A723035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404" y="5414255"/>
            <a:ext cx="627380" cy="249115"/>
          </a:xfrm>
          <a:prstGeom prst="rect">
            <a:avLst/>
          </a:prstGeom>
          <a:solidFill>
            <a:schemeClr val="bg1"/>
          </a:solidFill>
        </p:spPr>
      </p:pic>
      <p:pic>
        <p:nvPicPr>
          <p:cNvPr id="11" name="Picture 10">
            <a:extLst>
              <a:ext uri="{FF2B5EF4-FFF2-40B4-BE49-F238E27FC236}">
                <a16:creationId xmlns:a16="http://schemas.microsoft.com/office/drawing/2014/main" id="{CEC0082F-3E44-4B48-9543-6589C3D77B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571" y="5977027"/>
            <a:ext cx="635046" cy="245216"/>
          </a:xfrm>
          <a:prstGeom prst="rect">
            <a:avLst/>
          </a:prstGeom>
          <a:solidFill>
            <a:schemeClr val="bg1"/>
          </a:solidFill>
        </p:spPr>
      </p:pic>
      <p:pic>
        <p:nvPicPr>
          <p:cNvPr id="12" name="Picture 11">
            <a:extLst>
              <a:ext uri="{FF2B5EF4-FFF2-40B4-BE49-F238E27FC236}">
                <a16:creationId xmlns:a16="http://schemas.microsoft.com/office/drawing/2014/main" id="{3DE559B9-2215-4BB5-AF6D-1C2B908EA2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02" y="4579426"/>
            <a:ext cx="797604" cy="242592"/>
          </a:xfrm>
          <a:prstGeom prst="rect">
            <a:avLst/>
          </a:prstGeom>
          <a:solidFill>
            <a:schemeClr val="bg1"/>
          </a:solidFill>
        </p:spPr>
      </p:pic>
      <p:pic>
        <p:nvPicPr>
          <p:cNvPr id="13" name="Picture 12">
            <a:extLst>
              <a:ext uri="{FF2B5EF4-FFF2-40B4-BE49-F238E27FC236}">
                <a16:creationId xmlns:a16="http://schemas.microsoft.com/office/drawing/2014/main" id="{ED18412F-1A59-4C68-9945-30BBBD0A89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066" y="4891600"/>
            <a:ext cx="552640" cy="168086"/>
          </a:xfrm>
          <a:prstGeom prst="rect">
            <a:avLst/>
          </a:prstGeom>
          <a:solidFill>
            <a:schemeClr val="bg1"/>
          </a:solidFill>
        </p:spPr>
      </p:pic>
      <p:pic>
        <p:nvPicPr>
          <p:cNvPr id="15" name="Picture 14">
            <a:extLst>
              <a:ext uri="{FF2B5EF4-FFF2-40B4-BE49-F238E27FC236}">
                <a16:creationId xmlns:a16="http://schemas.microsoft.com/office/drawing/2014/main" id="{0FBEFC46-61EE-4398-8189-2D354427E2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22" y="3979977"/>
            <a:ext cx="775284" cy="333358"/>
          </a:xfrm>
          <a:prstGeom prst="rect">
            <a:avLst/>
          </a:prstGeom>
          <a:solidFill>
            <a:schemeClr val="bg1"/>
          </a:solidFill>
        </p:spPr>
      </p:pic>
      <p:pic>
        <p:nvPicPr>
          <p:cNvPr id="16" name="Picture 15">
            <a:extLst>
              <a:ext uri="{FF2B5EF4-FFF2-40B4-BE49-F238E27FC236}">
                <a16:creationId xmlns:a16="http://schemas.microsoft.com/office/drawing/2014/main" id="{FF6869CA-3138-4FAD-96AA-97D5C69D97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066" y="4286732"/>
            <a:ext cx="548308" cy="235762"/>
          </a:xfrm>
          <a:prstGeom prst="rect">
            <a:avLst/>
          </a:prstGeom>
          <a:solidFill>
            <a:schemeClr val="bg1"/>
          </a:solidFill>
        </p:spPr>
      </p:pic>
      <p:pic>
        <p:nvPicPr>
          <p:cNvPr id="18" name="Picture 17">
            <a:extLst>
              <a:ext uri="{FF2B5EF4-FFF2-40B4-BE49-F238E27FC236}">
                <a16:creationId xmlns:a16="http://schemas.microsoft.com/office/drawing/2014/main" id="{39F3BAD3-3586-4B81-9C49-955CF58142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102" y="3700927"/>
            <a:ext cx="803973" cy="294290"/>
          </a:xfrm>
          <a:prstGeom prst="rect">
            <a:avLst/>
          </a:prstGeom>
          <a:solidFill>
            <a:schemeClr val="bg1"/>
          </a:solidFill>
        </p:spPr>
      </p:pic>
      <p:pic>
        <p:nvPicPr>
          <p:cNvPr id="19" name="Picture 18">
            <a:extLst>
              <a:ext uri="{FF2B5EF4-FFF2-40B4-BE49-F238E27FC236}">
                <a16:creationId xmlns:a16="http://schemas.microsoft.com/office/drawing/2014/main" id="{CEA9D9BA-3777-487B-96CE-0FDE46616E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985" y="3471397"/>
            <a:ext cx="533389" cy="195244"/>
          </a:xfrm>
          <a:prstGeom prst="rect">
            <a:avLst/>
          </a:prstGeom>
          <a:solidFill>
            <a:schemeClr val="bg1"/>
          </a:solidFill>
        </p:spPr>
      </p:pic>
      <p:pic>
        <p:nvPicPr>
          <p:cNvPr id="21" name="Picture 20">
            <a:extLst>
              <a:ext uri="{FF2B5EF4-FFF2-40B4-BE49-F238E27FC236}">
                <a16:creationId xmlns:a16="http://schemas.microsoft.com/office/drawing/2014/main" id="{63FA2C74-D655-4E9C-8993-6E9FFE9463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2861660"/>
            <a:ext cx="856056" cy="287163"/>
          </a:xfrm>
          <a:prstGeom prst="rect">
            <a:avLst/>
          </a:prstGeom>
          <a:solidFill>
            <a:schemeClr val="bg1"/>
          </a:solidFill>
        </p:spPr>
      </p:pic>
      <p:pic>
        <p:nvPicPr>
          <p:cNvPr id="22" name="Picture 21">
            <a:extLst>
              <a:ext uri="{FF2B5EF4-FFF2-40B4-BE49-F238E27FC236}">
                <a16:creationId xmlns:a16="http://schemas.microsoft.com/office/drawing/2014/main" id="{FE280CCE-21D1-4D9C-951A-0227FBEBD6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440" y="3198302"/>
            <a:ext cx="582426" cy="195374"/>
          </a:xfrm>
          <a:prstGeom prst="rect">
            <a:avLst/>
          </a:prstGeom>
          <a:solidFill>
            <a:schemeClr val="bg1"/>
          </a:solidFill>
        </p:spPr>
      </p:pic>
      <p:pic>
        <p:nvPicPr>
          <p:cNvPr id="24" name="Picture 23">
            <a:extLst>
              <a:ext uri="{FF2B5EF4-FFF2-40B4-BE49-F238E27FC236}">
                <a16:creationId xmlns:a16="http://schemas.microsoft.com/office/drawing/2014/main" id="{EE6283A8-08B6-41CB-9D0D-B112316C02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68" y="2270004"/>
            <a:ext cx="842188" cy="362126"/>
          </a:xfrm>
          <a:prstGeom prst="rect">
            <a:avLst/>
          </a:prstGeom>
          <a:solidFill>
            <a:schemeClr val="bg1"/>
          </a:solidFill>
        </p:spPr>
      </p:pic>
      <p:pic>
        <p:nvPicPr>
          <p:cNvPr id="25" name="Picture 24">
            <a:extLst>
              <a:ext uri="{FF2B5EF4-FFF2-40B4-BE49-F238E27FC236}">
                <a16:creationId xmlns:a16="http://schemas.microsoft.com/office/drawing/2014/main" id="{1D075EBC-36FB-46AC-8516-040B7EAA07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6258" y="2587783"/>
            <a:ext cx="529923" cy="227858"/>
          </a:xfrm>
          <a:prstGeom prst="rect">
            <a:avLst/>
          </a:prstGeom>
          <a:solidFill>
            <a:schemeClr val="bg1"/>
          </a:solidFill>
        </p:spPr>
      </p:pic>
      <p:pic>
        <p:nvPicPr>
          <p:cNvPr id="31" name="Picture 30">
            <a:extLst>
              <a:ext uri="{FF2B5EF4-FFF2-40B4-BE49-F238E27FC236}">
                <a16:creationId xmlns:a16="http://schemas.microsoft.com/office/drawing/2014/main" id="{360C0D84-C30D-4038-8973-1F735FF842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8211" y="1490126"/>
            <a:ext cx="467573" cy="246173"/>
          </a:xfrm>
          <a:prstGeom prst="rect">
            <a:avLst/>
          </a:prstGeom>
          <a:solidFill>
            <a:schemeClr val="bg1"/>
          </a:solidFill>
        </p:spPr>
      </p:pic>
      <p:pic>
        <p:nvPicPr>
          <p:cNvPr id="28" name="Picture 27">
            <a:extLst>
              <a:ext uri="{FF2B5EF4-FFF2-40B4-BE49-F238E27FC236}">
                <a16:creationId xmlns:a16="http://schemas.microsoft.com/office/drawing/2014/main" id="{76A4F617-C421-4C9C-A3FC-E1DFE75C2CC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182" y="2071627"/>
            <a:ext cx="504994" cy="216766"/>
          </a:xfrm>
          <a:prstGeom prst="rect">
            <a:avLst/>
          </a:prstGeom>
          <a:solidFill>
            <a:schemeClr val="bg1"/>
          </a:solidFill>
        </p:spPr>
      </p:pic>
      <p:pic>
        <p:nvPicPr>
          <p:cNvPr id="30" name="Picture 29">
            <a:extLst>
              <a:ext uri="{FF2B5EF4-FFF2-40B4-BE49-F238E27FC236}">
                <a16:creationId xmlns:a16="http://schemas.microsoft.com/office/drawing/2014/main" id="{2C886447-9496-4863-8A67-04D29A7A93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4105" y="1076579"/>
            <a:ext cx="673805" cy="414025"/>
          </a:xfrm>
          <a:prstGeom prst="rect">
            <a:avLst/>
          </a:prstGeom>
          <a:solidFill>
            <a:schemeClr val="bg1"/>
          </a:solidFill>
        </p:spPr>
      </p:pic>
      <p:pic>
        <p:nvPicPr>
          <p:cNvPr id="27" name="Picture 26">
            <a:extLst>
              <a:ext uri="{FF2B5EF4-FFF2-40B4-BE49-F238E27FC236}">
                <a16:creationId xmlns:a16="http://schemas.microsoft.com/office/drawing/2014/main" id="{FE3E7296-17ED-4FE5-A355-5AA6B359EC4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66" y="1732335"/>
            <a:ext cx="793272" cy="340508"/>
          </a:xfrm>
          <a:prstGeom prst="rect">
            <a:avLst/>
          </a:prstGeom>
          <a:solidFill>
            <a:schemeClr val="bg1"/>
          </a:solidFill>
        </p:spPr>
      </p:pic>
      <p:pic>
        <p:nvPicPr>
          <p:cNvPr id="32" name="Picture 31">
            <a:extLst>
              <a:ext uri="{FF2B5EF4-FFF2-40B4-BE49-F238E27FC236}">
                <a16:creationId xmlns:a16="http://schemas.microsoft.com/office/drawing/2014/main" id="{D5BFED1D-B44A-4F25-82A7-FF7242471A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8758" y="1499579"/>
            <a:ext cx="504994" cy="216766"/>
          </a:xfrm>
          <a:prstGeom prst="rect">
            <a:avLst/>
          </a:prstGeom>
          <a:solidFill>
            <a:schemeClr val="bg1"/>
          </a:solidFill>
        </p:spPr>
      </p:pic>
      <p:pic>
        <p:nvPicPr>
          <p:cNvPr id="33" name="Picture 32">
            <a:extLst>
              <a:ext uri="{FF2B5EF4-FFF2-40B4-BE49-F238E27FC236}">
                <a16:creationId xmlns:a16="http://schemas.microsoft.com/office/drawing/2014/main" id="{A6106157-99F3-4945-BCF2-94EF07CA52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96542" y="1160287"/>
            <a:ext cx="793272" cy="340508"/>
          </a:xfrm>
          <a:prstGeom prst="rect">
            <a:avLst/>
          </a:prstGeom>
          <a:solidFill>
            <a:schemeClr val="bg1"/>
          </a:solidFill>
        </p:spPr>
      </p:pic>
      <p:pic>
        <p:nvPicPr>
          <p:cNvPr id="34" name="Picture 33">
            <a:extLst>
              <a:ext uri="{FF2B5EF4-FFF2-40B4-BE49-F238E27FC236}">
                <a16:creationId xmlns:a16="http://schemas.microsoft.com/office/drawing/2014/main" id="{AFC083F4-69A0-4193-914F-1559B2C796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04053" y="2112234"/>
            <a:ext cx="467573" cy="246173"/>
          </a:xfrm>
          <a:prstGeom prst="rect">
            <a:avLst/>
          </a:prstGeom>
          <a:solidFill>
            <a:schemeClr val="bg1"/>
          </a:solidFill>
        </p:spPr>
      </p:pic>
      <p:pic>
        <p:nvPicPr>
          <p:cNvPr id="35" name="Picture 34">
            <a:extLst>
              <a:ext uri="{FF2B5EF4-FFF2-40B4-BE49-F238E27FC236}">
                <a16:creationId xmlns:a16="http://schemas.microsoft.com/office/drawing/2014/main" id="{F67671D8-8F55-4617-8EA1-EEA2956C26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09947" y="1698687"/>
            <a:ext cx="673805" cy="414025"/>
          </a:xfrm>
          <a:prstGeom prst="rect">
            <a:avLst/>
          </a:prstGeom>
          <a:solidFill>
            <a:schemeClr val="bg1"/>
          </a:solidFill>
        </p:spPr>
      </p:pic>
      <p:pic>
        <p:nvPicPr>
          <p:cNvPr id="36" name="Picture 35">
            <a:extLst>
              <a:ext uri="{FF2B5EF4-FFF2-40B4-BE49-F238E27FC236}">
                <a16:creationId xmlns:a16="http://schemas.microsoft.com/office/drawing/2014/main" id="{064AC9FA-FB4B-4DE4-A5F9-8217C44A80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9326" y="2327983"/>
            <a:ext cx="635046" cy="245216"/>
          </a:xfrm>
          <a:prstGeom prst="rect">
            <a:avLst/>
          </a:prstGeom>
          <a:solidFill>
            <a:schemeClr val="bg1"/>
          </a:solidFill>
        </p:spPr>
      </p:pic>
      <p:pic>
        <p:nvPicPr>
          <p:cNvPr id="37" name="Picture 36">
            <a:extLst>
              <a:ext uri="{FF2B5EF4-FFF2-40B4-BE49-F238E27FC236}">
                <a16:creationId xmlns:a16="http://schemas.microsoft.com/office/drawing/2014/main" id="{ED7CEBE2-56F3-4539-A6C9-3AC9BBD9FC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1703" y="2584287"/>
            <a:ext cx="529923" cy="227858"/>
          </a:xfrm>
          <a:prstGeom prst="rect">
            <a:avLst/>
          </a:prstGeom>
          <a:solidFill>
            <a:schemeClr val="bg1"/>
          </a:solidFill>
        </p:spPr>
      </p:pic>
      <p:pic>
        <p:nvPicPr>
          <p:cNvPr id="38" name="Picture 37">
            <a:extLst>
              <a:ext uri="{FF2B5EF4-FFF2-40B4-BE49-F238E27FC236}">
                <a16:creationId xmlns:a16="http://schemas.microsoft.com/office/drawing/2014/main" id="{C1A0CBDB-DB4E-40E5-ADAE-C2154D4DAF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1732" y="2921198"/>
            <a:ext cx="552640" cy="168086"/>
          </a:xfrm>
          <a:prstGeom prst="rect">
            <a:avLst/>
          </a:prstGeom>
          <a:solidFill>
            <a:schemeClr val="bg1"/>
          </a:solidFill>
        </p:spPr>
      </p:pic>
      <p:pic>
        <p:nvPicPr>
          <p:cNvPr id="39" name="Picture 38">
            <a:extLst>
              <a:ext uri="{FF2B5EF4-FFF2-40B4-BE49-F238E27FC236}">
                <a16:creationId xmlns:a16="http://schemas.microsoft.com/office/drawing/2014/main" id="{3C130268-10E8-4D8A-88B7-4FDA79DEC1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1946" y="3175519"/>
            <a:ext cx="582426" cy="195374"/>
          </a:xfrm>
          <a:prstGeom prst="rect">
            <a:avLst/>
          </a:prstGeom>
          <a:solidFill>
            <a:schemeClr val="bg1"/>
          </a:solidFill>
        </p:spPr>
      </p:pic>
      <p:pic>
        <p:nvPicPr>
          <p:cNvPr id="40" name="Picture 39">
            <a:extLst>
              <a:ext uri="{FF2B5EF4-FFF2-40B4-BE49-F238E27FC236}">
                <a16:creationId xmlns:a16="http://schemas.microsoft.com/office/drawing/2014/main" id="{E22602CF-85F2-4990-8B8C-A02D5969E2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1409" y="3439548"/>
            <a:ext cx="803973" cy="294290"/>
          </a:xfrm>
          <a:prstGeom prst="rect">
            <a:avLst/>
          </a:prstGeom>
          <a:solidFill>
            <a:schemeClr val="bg1"/>
          </a:solidFill>
        </p:spPr>
      </p:pic>
      <p:pic>
        <p:nvPicPr>
          <p:cNvPr id="41" name="Picture 40">
            <a:extLst>
              <a:ext uri="{FF2B5EF4-FFF2-40B4-BE49-F238E27FC236}">
                <a16:creationId xmlns:a16="http://schemas.microsoft.com/office/drawing/2014/main" id="{68CEB59E-AB85-442E-B6BA-3A34AD33EA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8237" y="3770912"/>
            <a:ext cx="533389" cy="195244"/>
          </a:xfrm>
          <a:prstGeom prst="rect">
            <a:avLst/>
          </a:prstGeom>
          <a:solidFill>
            <a:schemeClr val="bg1"/>
          </a:solidFill>
        </p:spPr>
      </p:pic>
      <p:pic>
        <p:nvPicPr>
          <p:cNvPr id="42" name="Picture 41">
            <a:extLst>
              <a:ext uri="{FF2B5EF4-FFF2-40B4-BE49-F238E27FC236}">
                <a16:creationId xmlns:a16="http://schemas.microsoft.com/office/drawing/2014/main" id="{27C0A41F-51C3-46E8-8A53-D179E723A0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3318" y="4013070"/>
            <a:ext cx="548308" cy="235762"/>
          </a:xfrm>
          <a:prstGeom prst="rect">
            <a:avLst/>
          </a:prstGeom>
          <a:solidFill>
            <a:schemeClr val="bg1"/>
          </a:solidFill>
        </p:spPr>
      </p:pic>
      <p:pic>
        <p:nvPicPr>
          <p:cNvPr id="43" name="Picture 42">
            <a:extLst>
              <a:ext uri="{FF2B5EF4-FFF2-40B4-BE49-F238E27FC236}">
                <a16:creationId xmlns:a16="http://schemas.microsoft.com/office/drawing/2014/main" id="{A4D90035-B52E-4180-B206-14E9BD2F75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5100" y="4270004"/>
            <a:ext cx="856056" cy="287163"/>
          </a:xfrm>
          <a:prstGeom prst="rect">
            <a:avLst/>
          </a:prstGeom>
          <a:solidFill>
            <a:schemeClr val="bg1"/>
          </a:solidFill>
        </p:spPr>
      </p:pic>
      <p:pic>
        <p:nvPicPr>
          <p:cNvPr id="46" name="Picture 45">
            <a:extLst>
              <a:ext uri="{FF2B5EF4-FFF2-40B4-BE49-F238E27FC236}">
                <a16:creationId xmlns:a16="http://schemas.microsoft.com/office/drawing/2014/main" id="{31790B64-3B6E-4043-8FB3-02569C32D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9088" y="5056408"/>
            <a:ext cx="775284" cy="333358"/>
          </a:xfrm>
          <a:prstGeom prst="rect">
            <a:avLst/>
          </a:prstGeom>
          <a:solidFill>
            <a:schemeClr val="bg1"/>
          </a:solidFill>
        </p:spPr>
      </p:pic>
      <p:pic>
        <p:nvPicPr>
          <p:cNvPr id="45" name="Picture 44">
            <a:extLst>
              <a:ext uri="{FF2B5EF4-FFF2-40B4-BE49-F238E27FC236}">
                <a16:creationId xmlns:a16="http://schemas.microsoft.com/office/drawing/2014/main" id="{FC1B1E08-22C0-40B9-8345-BE8883FAF6C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9438" y="4770373"/>
            <a:ext cx="842188" cy="362126"/>
          </a:xfrm>
          <a:prstGeom prst="rect">
            <a:avLst/>
          </a:prstGeom>
          <a:solidFill>
            <a:schemeClr val="bg1"/>
          </a:solidFill>
        </p:spPr>
      </p:pic>
      <p:pic>
        <p:nvPicPr>
          <p:cNvPr id="44" name="Picture 43">
            <a:extLst>
              <a:ext uri="{FF2B5EF4-FFF2-40B4-BE49-F238E27FC236}">
                <a16:creationId xmlns:a16="http://schemas.microsoft.com/office/drawing/2014/main" id="{078E2B34-228A-4BDD-846B-6549339193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3595" y="4579426"/>
            <a:ext cx="627380" cy="249115"/>
          </a:xfrm>
          <a:prstGeom prst="rect">
            <a:avLst/>
          </a:prstGeom>
          <a:solidFill>
            <a:schemeClr val="bg1"/>
          </a:solidFill>
        </p:spPr>
      </p:pic>
      <p:pic>
        <p:nvPicPr>
          <p:cNvPr id="48" name="Picture 47">
            <a:extLst>
              <a:ext uri="{FF2B5EF4-FFF2-40B4-BE49-F238E27FC236}">
                <a16:creationId xmlns:a16="http://schemas.microsoft.com/office/drawing/2014/main" id="{D2F30DEA-AD78-4F7F-B774-8F34168DC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9285" y="5681207"/>
            <a:ext cx="766097" cy="295820"/>
          </a:xfrm>
          <a:prstGeom prst="rect">
            <a:avLst/>
          </a:prstGeom>
          <a:solidFill>
            <a:schemeClr val="bg1"/>
          </a:solidFill>
        </p:spPr>
      </p:pic>
      <p:pic>
        <p:nvPicPr>
          <p:cNvPr id="47" name="Picture 46">
            <a:extLst>
              <a:ext uri="{FF2B5EF4-FFF2-40B4-BE49-F238E27FC236}">
                <a16:creationId xmlns:a16="http://schemas.microsoft.com/office/drawing/2014/main" id="{87AE448F-A973-46A9-9D75-787141D79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8750" y="5411666"/>
            <a:ext cx="832876" cy="330712"/>
          </a:xfrm>
          <a:prstGeom prst="rect">
            <a:avLst/>
          </a:prstGeom>
          <a:solidFill>
            <a:schemeClr val="bg1"/>
          </a:solidFill>
        </p:spPr>
      </p:pic>
      <p:pic>
        <p:nvPicPr>
          <p:cNvPr id="49" name="Picture 48">
            <a:extLst>
              <a:ext uri="{FF2B5EF4-FFF2-40B4-BE49-F238E27FC236}">
                <a16:creationId xmlns:a16="http://schemas.microsoft.com/office/drawing/2014/main" id="{A31631A7-C807-49DA-85D5-A05C151C3F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6768" y="6021545"/>
            <a:ext cx="797604" cy="242592"/>
          </a:xfrm>
          <a:prstGeom prst="rect">
            <a:avLst/>
          </a:prstGeom>
          <a:solidFill>
            <a:schemeClr val="bg1"/>
          </a:solidFill>
        </p:spPr>
      </p:pic>
    </p:spTree>
    <p:extLst>
      <p:ext uri="{BB962C8B-B14F-4D97-AF65-F5344CB8AC3E}">
        <p14:creationId xmlns:p14="http://schemas.microsoft.com/office/powerpoint/2010/main" val="70051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8536-BA7E-4BF7-A14F-A4A3B6D8A4F6}"/>
              </a:ext>
            </a:extLst>
          </p:cNvPr>
          <p:cNvSpPr>
            <a:spLocks noGrp="1"/>
          </p:cNvSpPr>
          <p:nvPr>
            <p:ph type="title"/>
          </p:nvPr>
        </p:nvSpPr>
        <p:spPr>
          <a:xfrm>
            <a:off x="2362200" y="2531151"/>
            <a:ext cx="10515600" cy="1325563"/>
          </a:xfrm>
        </p:spPr>
        <p:txBody>
          <a:bodyPr/>
          <a:lstStyle/>
          <a:p>
            <a:r>
              <a:rPr lang="en-GB" dirty="0"/>
              <a:t>Potential for spatial targeting</a:t>
            </a:r>
          </a:p>
        </p:txBody>
      </p:sp>
    </p:spTree>
    <p:extLst>
      <p:ext uri="{BB962C8B-B14F-4D97-AF65-F5344CB8AC3E}">
        <p14:creationId xmlns:p14="http://schemas.microsoft.com/office/powerpoint/2010/main" val="3142597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E65A-AA43-422B-83F0-3C7F2EA077E2}"/>
              </a:ext>
            </a:extLst>
          </p:cNvPr>
          <p:cNvSpPr>
            <a:spLocks noGrp="1"/>
          </p:cNvSpPr>
          <p:nvPr>
            <p:ph type="title"/>
          </p:nvPr>
        </p:nvSpPr>
        <p:spPr/>
        <p:txBody>
          <a:bodyPr/>
          <a:lstStyle/>
          <a:p>
            <a:endParaRPr lang="en-GB" dirty="0"/>
          </a:p>
        </p:txBody>
      </p:sp>
      <p:pic>
        <p:nvPicPr>
          <p:cNvPr id="13" name="Picture 12">
            <a:extLst>
              <a:ext uri="{FF2B5EF4-FFF2-40B4-BE49-F238E27FC236}">
                <a16:creationId xmlns:a16="http://schemas.microsoft.com/office/drawing/2014/main" id="{4D31F90A-4DB6-4854-8AC1-4D6638F5D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67" y="1308100"/>
            <a:ext cx="11218264" cy="4301212"/>
          </a:xfrm>
          <a:prstGeom prst="rect">
            <a:avLst/>
          </a:prstGeom>
        </p:spPr>
      </p:pic>
      <p:grpSp>
        <p:nvGrpSpPr>
          <p:cNvPr id="6" name="Group 5">
            <a:extLst>
              <a:ext uri="{FF2B5EF4-FFF2-40B4-BE49-F238E27FC236}">
                <a16:creationId xmlns:a16="http://schemas.microsoft.com/office/drawing/2014/main" id="{2B829DFA-824F-4076-9501-0B19E687A5C9}"/>
              </a:ext>
            </a:extLst>
          </p:cNvPr>
          <p:cNvGrpSpPr/>
          <p:nvPr/>
        </p:nvGrpSpPr>
        <p:grpSpPr>
          <a:xfrm>
            <a:off x="1571388" y="29706"/>
            <a:ext cx="9598977" cy="6858000"/>
            <a:chOff x="486867" y="29706"/>
            <a:chExt cx="9598977" cy="6858000"/>
          </a:xfrm>
        </p:grpSpPr>
        <p:pic>
          <p:nvPicPr>
            <p:cNvPr id="19" name="Picture 18">
              <a:extLst>
                <a:ext uri="{FF2B5EF4-FFF2-40B4-BE49-F238E27FC236}">
                  <a16:creationId xmlns:a16="http://schemas.microsoft.com/office/drawing/2014/main" id="{29DA3594-E56E-4813-ACF2-67D0291E4B4A}"/>
                </a:ext>
              </a:extLst>
            </p:cNvPr>
            <p:cNvPicPr>
              <a:picLocks noChangeAspect="1"/>
            </p:cNvPicPr>
            <p:nvPr/>
          </p:nvPicPr>
          <p:blipFill rotWithShape="1">
            <a:blip r:embed="rId4">
              <a:extLst>
                <a:ext uri="{28A0092B-C50C-407E-A947-70E740481C1C}">
                  <a14:useLocalDpi xmlns:a14="http://schemas.microsoft.com/office/drawing/2010/main" val="0"/>
                </a:ext>
              </a:extLst>
            </a:blip>
            <a:srcRect l="49396"/>
            <a:stretch/>
          </p:blipFill>
          <p:spPr>
            <a:xfrm>
              <a:off x="6166884" y="29706"/>
              <a:ext cx="3918960" cy="6858000"/>
            </a:xfrm>
            <a:prstGeom prst="rect">
              <a:avLst/>
            </a:prstGeom>
          </p:spPr>
        </p:pic>
        <p:pic>
          <p:nvPicPr>
            <p:cNvPr id="4" name="Picture 3">
              <a:extLst>
                <a:ext uri="{FF2B5EF4-FFF2-40B4-BE49-F238E27FC236}">
                  <a16:creationId xmlns:a16="http://schemas.microsoft.com/office/drawing/2014/main" id="{786A3C90-15EA-48EA-A45A-83CCF762C9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867" y="1189821"/>
              <a:ext cx="6080252" cy="5084994"/>
            </a:xfrm>
            <a:prstGeom prst="rect">
              <a:avLst/>
            </a:prstGeom>
          </p:spPr>
        </p:pic>
      </p:grpSp>
      <p:pic>
        <p:nvPicPr>
          <p:cNvPr id="5" name="Content Placeholder 4">
            <a:extLst>
              <a:ext uri="{FF2B5EF4-FFF2-40B4-BE49-F238E27FC236}">
                <a16:creationId xmlns:a16="http://schemas.microsoft.com/office/drawing/2014/main" id="{5BC4FCEB-15EE-49D0-9D36-1CB35068D41D}"/>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2106155" y="-396262"/>
            <a:ext cx="7979689" cy="7254262"/>
          </a:xfrm>
        </p:spPr>
      </p:pic>
      <p:sp>
        <p:nvSpPr>
          <p:cNvPr id="3" name="Rectangle 2">
            <a:extLst>
              <a:ext uri="{FF2B5EF4-FFF2-40B4-BE49-F238E27FC236}">
                <a16:creationId xmlns:a16="http://schemas.microsoft.com/office/drawing/2014/main" id="{E559DA54-20BB-4DA9-B860-0CEFEE75916F}"/>
              </a:ext>
            </a:extLst>
          </p:cNvPr>
          <p:cNvSpPr/>
          <p:nvPr/>
        </p:nvSpPr>
        <p:spPr>
          <a:xfrm>
            <a:off x="1993692" y="29706"/>
            <a:ext cx="2668249" cy="4377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42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EC0E6-6553-42E5-A3F1-951D1E5D7D48}"/>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BA6A2F4C-3ADD-46EC-85E9-30B0AC1B03B8}"/>
              </a:ext>
            </a:extLst>
          </p:cNvPr>
          <p:cNvSpPr>
            <a:spLocks noGrp="1"/>
          </p:cNvSpPr>
          <p:nvPr>
            <p:ph idx="1"/>
          </p:nvPr>
        </p:nvSpPr>
        <p:spPr/>
        <p:txBody>
          <a:bodyPr>
            <a:normAutofit/>
          </a:bodyPr>
          <a:lstStyle/>
          <a:p>
            <a:r>
              <a:rPr lang="en-US" dirty="0"/>
              <a:t>Provides </a:t>
            </a:r>
            <a:r>
              <a:rPr lang="en-US" b="1" dirty="0"/>
              <a:t>a dimension-reduction framework </a:t>
            </a:r>
            <a:r>
              <a:rPr lang="en-US" dirty="0"/>
              <a:t>to understand how spatial community and fishery dynamics interact to determine species and size composition</a:t>
            </a:r>
          </a:p>
          <a:p>
            <a:endParaRPr lang="en-US" dirty="0"/>
          </a:p>
          <a:p>
            <a:r>
              <a:rPr lang="en-US" dirty="0"/>
              <a:t>Applied to the highly mixed fisheries of the Celtic Sea: clear common spatial patterns emerge for </a:t>
            </a:r>
            <a:r>
              <a:rPr lang="en-US" b="1" dirty="0"/>
              <a:t>three distinct assemblages</a:t>
            </a:r>
          </a:p>
          <a:p>
            <a:endParaRPr lang="en-US" dirty="0"/>
          </a:p>
          <a:p>
            <a:r>
              <a:rPr lang="en-US" dirty="0"/>
              <a:t>Importance to focus management on </a:t>
            </a:r>
            <a:r>
              <a:rPr lang="en-US" b="1" dirty="0"/>
              <a:t>axes of maximal separation</a:t>
            </a:r>
            <a:r>
              <a:rPr lang="en-US" dirty="0"/>
              <a:t> and identify how spatial targeting can help support catch balancing</a:t>
            </a:r>
            <a:endParaRPr lang="en-GB" dirty="0">
              <a:solidFill>
                <a:srgbClr val="FF0000"/>
              </a:solidFill>
            </a:endParaRPr>
          </a:p>
        </p:txBody>
      </p:sp>
      <p:sp>
        <p:nvSpPr>
          <p:cNvPr id="5" name="TextBox 4">
            <a:extLst>
              <a:ext uri="{FF2B5EF4-FFF2-40B4-BE49-F238E27FC236}">
                <a16:creationId xmlns:a16="http://schemas.microsoft.com/office/drawing/2014/main" id="{0CF2F2DD-A26A-47F1-B520-DC16AFE6EEC7}"/>
              </a:ext>
            </a:extLst>
          </p:cNvPr>
          <p:cNvSpPr txBox="1"/>
          <p:nvPr/>
        </p:nvSpPr>
        <p:spPr>
          <a:xfrm>
            <a:off x="9331127" y="5842874"/>
            <a:ext cx="2263515" cy="369332"/>
          </a:xfrm>
          <a:prstGeom prst="rect">
            <a:avLst/>
          </a:prstGeom>
          <a:noFill/>
        </p:spPr>
        <p:txBody>
          <a:bodyPr wrap="square" rtlCol="0">
            <a:spAutoFit/>
          </a:bodyPr>
          <a:lstStyle/>
          <a:p>
            <a:r>
              <a:rPr lang="en-US" dirty="0"/>
              <a:t> </a:t>
            </a:r>
            <a:r>
              <a:rPr lang="en-US" dirty="0">
                <a:solidFill>
                  <a:srgbClr val="FF0000"/>
                </a:solidFill>
              </a:rPr>
              <a:t>(modelling priority)</a:t>
            </a:r>
            <a:endParaRPr lang="en-GB" dirty="0"/>
          </a:p>
        </p:txBody>
      </p:sp>
    </p:spTree>
    <p:extLst>
      <p:ext uri="{BB962C8B-B14F-4D97-AF65-F5344CB8AC3E}">
        <p14:creationId xmlns:p14="http://schemas.microsoft.com/office/powerpoint/2010/main" val="139653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CA25-EACA-4E56-A0DA-0C31C2EDB10D}"/>
              </a:ext>
            </a:extLst>
          </p:cNvPr>
          <p:cNvSpPr>
            <a:spLocks noGrp="1"/>
          </p:cNvSpPr>
          <p:nvPr>
            <p:ph type="title"/>
          </p:nvPr>
        </p:nvSpPr>
        <p:spPr/>
        <p:txBody>
          <a:bodyPr/>
          <a:lstStyle/>
          <a:p>
            <a:r>
              <a:rPr lang="en-GB" dirty="0"/>
              <a:t>Motivation</a:t>
            </a:r>
          </a:p>
        </p:txBody>
      </p:sp>
      <p:sp>
        <p:nvSpPr>
          <p:cNvPr id="3" name="Content Placeholder 2">
            <a:extLst>
              <a:ext uri="{FF2B5EF4-FFF2-40B4-BE49-F238E27FC236}">
                <a16:creationId xmlns:a16="http://schemas.microsoft.com/office/drawing/2014/main" id="{5013991C-51CC-4FCD-BFF0-CA1D35537D33}"/>
              </a:ext>
            </a:extLst>
          </p:cNvPr>
          <p:cNvSpPr>
            <a:spLocks noGrp="1"/>
          </p:cNvSpPr>
          <p:nvPr>
            <p:ph idx="1"/>
          </p:nvPr>
        </p:nvSpPr>
        <p:spPr>
          <a:xfrm>
            <a:off x="838200" y="1825625"/>
            <a:ext cx="5750668" cy="4351338"/>
          </a:xfrm>
        </p:spPr>
        <p:txBody>
          <a:bodyPr>
            <a:normAutofit lnSpcReduction="10000"/>
          </a:bodyPr>
          <a:lstStyle/>
          <a:p>
            <a:r>
              <a:rPr lang="en-GB" dirty="0"/>
              <a:t>Mixed fisheries have highly </a:t>
            </a:r>
            <a:r>
              <a:rPr lang="en-GB" b="1" dirty="0"/>
              <a:t>complex spatiotemporal dynamics</a:t>
            </a:r>
          </a:p>
          <a:p>
            <a:endParaRPr lang="en-GB" dirty="0"/>
          </a:p>
          <a:p>
            <a:r>
              <a:rPr lang="en-GB" dirty="0"/>
              <a:t>Fishers make decisions about </a:t>
            </a:r>
            <a:r>
              <a:rPr lang="en-GB" b="1" dirty="0"/>
              <a:t>location choice </a:t>
            </a:r>
            <a:r>
              <a:rPr lang="en-GB" dirty="0"/>
              <a:t>in face of uncertainty</a:t>
            </a:r>
          </a:p>
          <a:p>
            <a:pPr marL="0" indent="0">
              <a:buNone/>
            </a:pPr>
            <a:endParaRPr lang="en-GB" dirty="0"/>
          </a:p>
          <a:p>
            <a:r>
              <a:rPr lang="en-GB" dirty="0"/>
              <a:t>In EU, </a:t>
            </a:r>
            <a:r>
              <a:rPr lang="en-GB" b="1" dirty="0"/>
              <a:t>‘landing obligation’ </a:t>
            </a:r>
            <a:r>
              <a:rPr lang="en-GB" dirty="0"/>
              <a:t>makes spatial targeting (and avoidance) key to meeting management goals</a:t>
            </a:r>
          </a:p>
          <a:p>
            <a:endParaRPr lang="en-GB" dirty="0"/>
          </a:p>
          <a:p>
            <a:endParaRPr lang="en-GB" dirty="0"/>
          </a:p>
        </p:txBody>
      </p:sp>
      <p:pic>
        <p:nvPicPr>
          <p:cNvPr id="7" name="Picture 6">
            <a:extLst>
              <a:ext uri="{FF2B5EF4-FFF2-40B4-BE49-F238E27FC236}">
                <a16:creationId xmlns:a16="http://schemas.microsoft.com/office/drawing/2014/main" id="{6D350146-9649-4451-8B88-39C905E04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3440" y="883647"/>
            <a:ext cx="5250991" cy="5380966"/>
          </a:xfrm>
          <a:prstGeom prst="rect">
            <a:avLst/>
          </a:prstGeom>
        </p:spPr>
      </p:pic>
    </p:spTree>
    <p:extLst>
      <p:ext uri="{BB962C8B-B14F-4D97-AF65-F5344CB8AC3E}">
        <p14:creationId xmlns:p14="http://schemas.microsoft.com/office/powerpoint/2010/main" val="6974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09E4-ABDF-479E-AA28-9CF58AF39074}"/>
              </a:ext>
            </a:extLst>
          </p:cNvPr>
          <p:cNvSpPr>
            <a:spLocks noGrp="1"/>
          </p:cNvSpPr>
          <p:nvPr>
            <p:ph type="title"/>
          </p:nvPr>
        </p:nvSpPr>
        <p:spPr/>
        <p:txBody>
          <a:bodyPr/>
          <a:lstStyle/>
          <a:p>
            <a:r>
              <a:rPr lang="en-GB" dirty="0"/>
              <a:t>BUT</a:t>
            </a:r>
          </a:p>
        </p:txBody>
      </p:sp>
      <p:sp>
        <p:nvSpPr>
          <p:cNvPr id="3" name="Content Placeholder 2">
            <a:extLst>
              <a:ext uri="{FF2B5EF4-FFF2-40B4-BE49-F238E27FC236}">
                <a16:creationId xmlns:a16="http://schemas.microsoft.com/office/drawing/2014/main" id="{5F4469D3-C056-440C-ADB1-8052245A9374}"/>
              </a:ext>
            </a:extLst>
          </p:cNvPr>
          <p:cNvSpPr>
            <a:spLocks noGrp="1"/>
          </p:cNvSpPr>
          <p:nvPr>
            <p:ph idx="1"/>
          </p:nvPr>
        </p:nvSpPr>
        <p:spPr/>
        <p:txBody>
          <a:bodyPr/>
          <a:lstStyle/>
          <a:p>
            <a:r>
              <a:rPr lang="en-GB" dirty="0"/>
              <a:t>Wasn’t what I came here initially to talk about….</a:t>
            </a:r>
          </a:p>
          <a:p>
            <a:endParaRPr lang="en-GB" dirty="0"/>
          </a:p>
          <a:p>
            <a:r>
              <a:rPr lang="en-GB" dirty="0"/>
              <a:t>Developing comparison of spatial effort allocation methods: RUMs, Markov, Dynamic state. Welcome a chat about your experiences</a:t>
            </a:r>
          </a:p>
          <a:p>
            <a:endParaRPr lang="en-GB" dirty="0"/>
          </a:p>
          <a:p>
            <a:r>
              <a:rPr lang="en-GB" dirty="0"/>
              <a:t>Also talk this afternoon on spatial simulation model: Spatial management and MPAs 3.30 PM – 5.00 PM</a:t>
            </a:r>
          </a:p>
        </p:txBody>
      </p:sp>
    </p:spTree>
    <p:extLst>
      <p:ext uri="{BB962C8B-B14F-4D97-AF65-F5344CB8AC3E}">
        <p14:creationId xmlns:p14="http://schemas.microsoft.com/office/powerpoint/2010/main" val="2455297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AC22-9531-42C4-9A3F-7D51C4D7B799}"/>
              </a:ext>
            </a:extLst>
          </p:cNvPr>
          <p:cNvSpPr>
            <a:spLocks noGrp="1"/>
          </p:cNvSpPr>
          <p:nvPr>
            <p:ph type="title"/>
          </p:nvPr>
        </p:nvSpPr>
        <p:spPr/>
        <p:txBody>
          <a:bodyPr/>
          <a:lstStyle/>
          <a:p>
            <a:r>
              <a:rPr lang="en-GB" b="1" dirty="0"/>
              <a:t>Thank you for listening!</a:t>
            </a:r>
          </a:p>
        </p:txBody>
      </p:sp>
      <p:sp>
        <p:nvSpPr>
          <p:cNvPr id="3" name="Content Placeholder 2">
            <a:extLst>
              <a:ext uri="{FF2B5EF4-FFF2-40B4-BE49-F238E27FC236}">
                <a16:creationId xmlns:a16="http://schemas.microsoft.com/office/drawing/2014/main" id="{1B0C3FC7-5EE1-4453-82E2-70303529789C}"/>
              </a:ext>
            </a:extLst>
          </p:cNvPr>
          <p:cNvSpPr>
            <a:spLocks noGrp="1"/>
          </p:cNvSpPr>
          <p:nvPr>
            <p:ph idx="1"/>
          </p:nvPr>
        </p:nvSpPr>
        <p:spPr>
          <a:xfrm>
            <a:off x="295273" y="4805685"/>
            <a:ext cx="3602973" cy="590467"/>
          </a:xfrm>
        </p:spPr>
        <p:txBody>
          <a:bodyPr/>
          <a:lstStyle/>
          <a:p>
            <a:pPr marL="0" indent="0">
              <a:buNone/>
            </a:pPr>
            <a:r>
              <a:rPr lang="en-GB" u="sng" dirty="0"/>
              <a:t>Acknowledgements:</a:t>
            </a:r>
          </a:p>
        </p:txBody>
      </p:sp>
      <p:pic>
        <p:nvPicPr>
          <p:cNvPr id="5" name="Picture 4">
            <a:extLst>
              <a:ext uri="{FF2B5EF4-FFF2-40B4-BE49-F238E27FC236}">
                <a16:creationId xmlns:a16="http://schemas.microsoft.com/office/drawing/2014/main" id="{ED8BD6F4-9BF4-4448-B2C1-BC7C959D1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396" y="5741460"/>
            <a:ext cx="2331589" cy="731276"/>
          </a:xfrm>
          <a:prstGeom prst="rect">
            <a:avLst/>
          </a:prstGeom>
        </p:spPr>
      </p:pic>
      <p:pic>
        <p:nvPicPr>
          <p:cNvPr id="6" name="Picture 5">
            <a:extLst>
              <a:ext uri="{FF2B5EF4-FFF2-40B4-BE49-F238E27FC236}">
                <a16:creationId xmlns:a16="http://schemas.microsoft.com/office/drawing/2014/main" id="{9CDC8ABF-E861-428C-A786-DCBE1A922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1585" y="4536524"/>
            <a:ext cx="4088881" cy="857807"/>
          </a:xfrm>
          <a:prstGeom prst="rect">
            <a:avLst/>
          </a:prstGeom>
        </p:spPr>
      </p:pic>
      <p:pic>
        <p:nvPicPr>
          <p:cNvPr id="12" name="Picture 11">
            <a:extLst>
              <a:ext uri="{FF2B5EF4-FFF2-40B4-BE49-F238E27FC236}">
                <a16:creationId xmlns:a16="http://schemas.microsoft.com/office/drawing/2014/main" id="{9EAE0FFF-E4F3-4313-A97B-3FA4829DE0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9643" y="5680526"/>
            <a:ext cx="2155313" cy="853144"/>
          </a:xfrm>
          <a:prstGeom prst="rect">
            <a:avLst/>
          </a:prstGeom>
        </p:spPr>
      </p:pic>
      <p:pic>
        <p:nvPicPr>
          <p:cNvPr id="14" name="Picture 13">
            <a:extLst>
              <a:ext uri="{FF2B5EF4-FFF2-40B4-BE49-F238E27FC236}">
                <a16:creationId xmlns:a16="http://schemas.microsoft.com/office/drawing/2014/main" id="{565660E7-19DF-4506-ADC1-42EB231FEA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272" y="5627629"/>
            <a:ext cx="2177445" cy="943375"/>
          </a:xfrm>
          <a:prstGeom prst="rect">
            <a:avLst/>
          </a:prstGeom>
        </p:spPr>
      </p:pic>
      <p:sp>
        <p:nvSpPr>
          <p:cNvPr id="17" name="TextBox 16">
            <a:extLst>
              <a:ext uri="{FF2B5EF4-FFF2-40B4-BE49-F238E27FC236}">
                <a16:creationId xmlns:a16="http://schemas.microsoft.com/office/drawing/2014/main" id="{451CD886-5830-485B-B933-A2681975639F}"/>
              </a:ext>
            </a:extLst>
          </p:cNvPr>
          <p:cNvSpPr txBox="1"/>
          <p:nvPr/>
        </p:nvSpPr>
        <p:spPr>
          <a:xfrm>
            <a:off x="2621557" y="1758188"/>
            <a:ext cx="7248939" cy="923330"/>
          </a:xfrm>
          <a:prstGeom prst="rect">
            <a:avLst/>
          </a:prstGeom>
          <a:noFill/>
        </p:spPr>
        <p:txBody>
          <a:bodyPr wrap="square" rtlCol="0">
            <a:spAutoFit/>
          </a:bodyPr>
          <a:lstStyle/>
          <a:p>
            <a:pPr algn="ctr"/>
            <a:r>
              <a:rPr lang="en-GB" sz="5400" b="1" dirty="0">
                <a:solidFill>
                  <a:srgbClr val="FF0000"/>
                </a:solidFill>
              </a:rPr>
              <a:t>Questions?</a:t>
            </a:r>
          </a:p>
        </p:txBody>
      </p:sp>
      <p:sp>
        <p:nvSpPr>
          <p:cNvPr id="7" name="TextBox 6">
            <a:extLst>
              <a:ext uri="{FF2B5EF4-FFF2-40B4-BE49-F238E27FC236}">
                <a16:creationId xmlns:a16="http://schemas.microsoft.com/office/drawing/2014/main" id="{089C1B8F-FDB2-4F81-A67E-4CACAD131892}"/>
              </a:ext>
            </a:extLst>
          </p:cNvPr>
          <p:cNvSpPr txBox="1"/>
          <p:nvPr/>
        </p:nvSpPr>
        <p:spPr>
          <a:xfrm>
            <a:off x="4318319" y="2681518"/>
            <a:ext cx="4293274" cy="461665"/>
          </a:xfrm>
          <a:prstGeom prst="rect">
            <a:avLst/>
          </a:prstGeom>
          <a:noFill/>
        </p:spPr>
        <p:txBody>
          <a:bodyPr wrap="square" rtlCol="0">
            <a:spAutoFit/>
          </a:bodyPr>
          <a:lstStyle/>
          <a:p>
            <a:r>
              <a:rPr lang="en-GB" sz="2400" dirty="0"/>
              <a:t>Contact: </a:t>
            </a:r>
            <a:r>
              <a:rPr lang="en-GB" sz="2400" dirty="0">
                <a:hlinkClick r:id="rId7"/>
              </a:rPr>
              <a:t>paul.dolder@gmit.ie</a:t>
            </a:r>
            <a:r>
              <a:rPr lang="en-GB" sz="2400" dirty="0"/>
              <a:t> </a:t>
            </a:r>
          </a:p>
        </p:txBody>
      </p:sp>
      <p:pic>
        <p:nvPicPr>
          <p:cNvPr id="15" name="Picture 14">
            <a:extLst>
              <a:ext uri="{FF2B5EF4-FFF2-40B4-BE49-F238E27FC236}">
                <a16:creationId xmlns:a16="http://schemas.microsoft.com/office/drawing/2014/main" id="{5B57CFEC-FA60-4B88-86F5-9A7F6B666C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644" y="5523343"/>
            <a:ext cx="1399436" cy="1167510"/>
          </a:xfrm>
          <a:prstGeom prst="rect">
            <a:avLst/>
          </a:prstGeom>
        </p:spPr>
      </p:pic>
      <p:sp>
        <p:nvSpPr>
          <p:cNvPr id="18" name="TextBox 17">
            <a:extLst>
              <a:ext uri="{FF2B5EF4-FFF2-40B4-BE49-F238E27FC236}">
                <a16:creationId xmlns:a16="http://schemas.microsoft.com/office/drawing/2014/main" id="{51E44481-060C-4533-9446-7ADB15C73D1D}"/>
              </a:ext>
            </a:extLst>
          </p:cNvPr>
          <p:cNvSpPr txBox="1"/>
          <p:nvPr/>
        </p:nvSpPr>
        <p:spPr>
          <a:xfrm>
            <a:off x="1865396" y="4047724"/>
            <a:ext cx="10619874" cy="369332"/>
          </a:xfrm>
          <a:prstGeom prst="rect">
            <a:avLst/>
          </a:prstGeom>
          <a:noFill/>
        </p:spPr>
        <p:txBody>
          <a:bodyPr wrap="square" rtlCol="0">
            <a:spAutoFit/>
          </a:bodyPr>
          <a:lstStyle/>
          <a:p>
            <a:r>
              <a:rPr lang="en-GB" dirty="0">
                <a:solidFill>
                  <a:srgbClr val="FF0000"/>
                </a:solidFill>
              </a:rPr>
              <a:t>Spatial separation of catches in highly mixed fisheries. Scientific Reports (</a:t>
            </a:r>
            <a:r>
              <a:rPr lang="en-GB" i="1" dirty="0">
                <a:solidFill>
                  <a:srgbClr val="FF0000"/>
                </a:solidFill>
              </a:rPr>
              <a:t>in review</a:t>
            </a:r>
            <a:r>
              <a:rPr lang="en-GB" dirty="0">
                <a:solidFill>
                  <a:srgbClr val="FF0000"/>
                </a:solidFill>
              </a:rPr>
              <a:t>)</a:t>
            </a:r>
            <a:endParaRPr lang="en-GB" i="1" dirty="0">
              <a:solidFill>
                <a:srgbClr val="FF0000"/>
              </a:solidFill>
            </a:endParaRPr>
          </a:p>
        </p:txBody>
      </p:sp>
      <p:pic>
        <p:nvPicPr>
          <p:cNvPr id="10" name="Graphic 9">
            <a:extLst>
              <a:ext uri="{FF2B5EF4-FFF2-40B4-BE49-F238E27FC236}">
                <a16:creationId xmlns:a16="http://schemas.microsoft.com/office/drawing/2014/main" id="{B4CF457E-8FB8-4C5C-9605-8EB37B2025B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81089" y="4518031"/>
            <a:ext cx="3086100" cy="876300"/>
          </a:xfrm>
          <a:prstGeom prst="rect">
            <a:avLst/>
          </a:prstGeom>
        </p:spPr>
      </p:pic>
      <p:pic>
        <p:nvPicPr>
          <p:cNvPr id="25" name="Graphic 24">
            <a:extLst>
              <a:ext uri="{FF2B5EF4-FFF2-40B4-BE49-F238E27FC236}">
                <a16:creationId xmlns:a16="http://schemas.microsoft.com/office/drawing/2014/main" id="{7D0038BC-B17E-4D29-A797-109BE333B3E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44829" y="5627629"/>
            <a:ext cx="3019425" cy="876300"/>
          </a:xfrm>
          <a:prstGeom prst="rect">
            <a:avLst/>
          </a:prstGeom>
        </p:spPr>
      </p:pic>
    </p:spTree>
    <p:extLst>
      <p:ext uri="{BB962C8B-B14F-4D97-AF65-F5344CB8AC3E}">
        <p14:creationId xmlns:p14="http://schemas.microsoft.com/office/powerpoint/2010/main" val="2136392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9688-C944-425A-A609-A0674AF84591}"/>
              </a:ext>
            </a:extLst>
          </p:cNvPr>
          <p:cNvSpPr>
            <a:spLocks noGrp="1"/>
          </p:cNvSpPr>
          <p:nvPr>
            <p:ph type="title"/>
          </p:nvPr>
        </p:nvSpPr>
        <p:spPr/>
        <p:txBody>
          <a:bodyPr/>
          <a:lstStyle/>
          <a:p>
            <a:r>
              <a:rPr lang="en-GB" dirty="0"/>
              <a:t>Motivation</a:t>
            </a:r>
          </a:p>
        </p:txBody>
      </p:sp>
      <p:sp>
        <p:nvSpPr>
          <p:cNvPr id="9" name="Content Placeholder 8">
            <a:extLst>
              <a:ext uri="{FF2B5EF4-FFF2-40B4-BE49-F238E27FC236}">
                <a16:creationId xmlns:a16="http://schemas.microsoft.com/office/drawing/2014/main" id="{6E91D62E-7576-4F55-A826-56ED0C1CFF6F}"/>
              </a:ext>
            </a:extLst>
          </p:cNvPr>
          <p:cNvSpPr>
            <a:spLocks noGrp="1"/>
          </p:cNvSpPr>
          <p:nvPr>
            <p:ph idx="1"/>
          </p:nvPr>
        </p:nvSpPr>
        <p:spPr>
          <a:xfrm>
            <a:off x="838200" y="1825625"/>
            <a:ext cx="6146260" cy="4351338"/>
          </a:xfrm>
        </p:spPr>
        <p:txBody>
          <a:bodyPr/>
          <a:lstStyle/>
          <a:p>
            <a:r>
              <a:rPr lang="en-GB" dirty="0"/>
              <a:t>Spatial targeting is a mechanism to </a:t>
            </a:r>
            <a:r>
              <a:rPr lang="en-GB" b="1" dirty="0"/>
              <a:t>decouple exploitation </a:t>
            </a:r>
            <a:r>
              <a:rPr lang="en-GB" dirty="0"/>
              <a:t>among species</a:t>
            </a:r>
          </a:p>
          <a:p>
            <a:pPr marL="0" indent="0">
              <a:buNone/>
            </a:pPr>
            <a:endParaRPr lang="en-GB" dirty="0"/>
          </a:p>
          <a:p>
            <a:r>
              <a:rPr lang="en-GB" dirty="0"/>
              <a:t>Challenge: how far can it practically contribute to </a:t>
            </a:r>
            <a:r>
              <a:rPr lang="en-GB" b="1" dirty="0"/>
              <a:t>dealing with LO</a:t>
            </a:r>
          </a:p>
          <a:p>
            <a:endParaRPr lang="en-GB" dirty="0"/>
          </a:p>
          <a:p>
            <a:r>
              <a:rPr lang="en-GB" dirty="0"/>
              <a:t>Unknown and anecdotal: need for a </a:t>
            </a:r>
            <a:r>
              <a:rPr lang="en-GB" b="1" dirty="0"/>
              <a:t>quantifiable framework</a:t>
            </a:r>
          </a:p>
        </p:txBody>
      </p:sp>
      <p:pic>
        <p:nvPicPr>
          <p:cNvPr id="13" name="Picture 12">
            <a:extLst>
              <a:ext uri="{FF2B5EF4-FFF2-40B4-BE49-F238E27FC236}">
                <a16:creationId xmlns:a16="http://schemas.microsoft.com/office/drawing/2014/main" id="{DFB78FF4-02F0-46E4-972B-4EA36E50D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5048" y="0"/>
            <a:ext cx="4826952" cy="6858000"/>
          </a:xfrm>
          <a:prstGeom prst="rect">
            <a:avLst/>
          </a:prstGeom>
        </p:spPr>
      </p:pic>
    </p:spTree>
    <p:extLst>
      <p:ext uri="{BB962C8B-B14F-4D97-AF65-F5344CB8AC3E}">
        <p14:creationId xmlns:p14="http://schemas.microsoft.com/office/powerpoint/2010/main" val="295513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9D87-1025-4254-A628-3B2F4EA2E637}"/>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17A967C7-2D63-4570-8833-CE76056BF5F5}"/>
              </a:ext>
            </a:extLst>
          </p:cNvPr>
          <p:cNvSpPr>
            <a:spLocks noGrp="1"/>
          </p:cNvSpPr>
          <p:nvPr>
            <p:ph idx="1"/>
          </p:nvPr>
        </p:nvSpPr>
        <p:spPr/>
        <p:txBody>
          <a:bodyPr>
            <a:normAutofit lnSpcReduction="10000"/>
          </a:bodyPr>
          <a:lstStyle/>
          <a:p>
            <a:r>
              <a:rPr lang="en-GB" dirty="0"/>
              <a:t>Goal: Develop a framework for </a:t>
            </a:r>
            <a:r>
              <a:rPr lang="en-GB" b="1" dirty="0"/>
              <a:t>understanding and simplifying complexities </a:t>
            </a:r>
            <a:r>
              <a:rPr lang="en-GB" dirty="0"/>
              <a:t>of spatiotemporal targeting</a:t>
            </a:r>
          </a:p>
          <a:p>
            <a:endParaRPr lang="en-GB" dirty="0"/>
          </a:p>
          <a:p>
            <a:r>
              <a:rPr lang="en-GB" dirty="0"/>
              <a:t>Approach:</a:t>
            </a:r>
          </a:p>
          <a:p>
            <a:pPr lvl="1"/>
            <a:r>
              <a:rPr lang="en-GB" dirty="0"/>
              <a:t>Implement </a:t>
            </a:r>
            <a:r>
              <a:rPr lang="en-GB" b="1" dirty="0"/>
              <a:t>geostatistical model </a:t>
            </a:r>
            <a:r>
              <a:rPr lang="en-GB" dirty="0"/>
              <a:t>to draw inference on fishery-fish community dynamics</a:t>
            </a:r>
          </a:p>
          <a:p>
            <a:pPr lvl="1"/>
            <a:r>
              <a:rPr lang="en-GB" dirty="0"/>
              <a:t>Identify species assemblages which </a:t>
            </a:r>
            <a:r>
              <a:rPr lang="en-GB" b="1" dirty="0"/>
              <a:t>co-occur </a:t>
            </a:r>
            <a:r>
              <a:rPr lang="en-GB" dirty="0"/>
              <a:t>and are exploited together</a:t>
            </a:r>
          </a:p>
          <a:p>
            <a:pPr lvl="1"/>
            <a:r>
              <a:rPr lang="en-GB" dirty="0"/>
              <a:t>Tease out potential for (and limitations to) </a:t>
            </a:r>
            <a:r>
              <a:rPr lang="en-GB" b="1" dirty="0"/>
              <a:t>spatial targeting </a:t>
            </a:r>
            <a:r>
              <a:rPr lang="en-GB" dirty="0"/>
              <a:t>in mixed fishery</a:t>
            </a:r>
          </a:p>
          <a:p>
            <a:endParaRPr lang="en-GB" dirty="0"/>
          </a:p>
          <a:p>
            <a:r>
              <a:rPr lang="en-GB" dirty="0"/>
              <a:t>Applied to </a:t>
            </a:r>
            <a:r>
              <a:rPr lang="en-GB" b="1" dirty="0"/>
              <a:t>Celtic Sea</a:t>
            </a:r>
            <a:r>
              <a:rPr lang="en-GB" dirty="0"/>
              <a:t> case study </a:t>
            </a:r>
          </a:p>
          <a:p>
            <a:pPr lvl="1"/>
            <a:endParaRPr lang="en-GB" dirty="0"/>
          </a:p>
          <a:p>
            <a:endParaRPr lang="en-GB" dirty="0"/>
          </a:p>
          <a:p>
            <a:endParaRPr lang="en-GB" dirty="0"/>
          </a:p>
          <a:p>
            <a:endParaRPr lang="en-GB" dirty="0"/>
          </a:p>
        </p:txBody>
      </p:sp>
    </p:spTree>
    <p:extLst>
      <p:ext uri="{BB962C8B-B14F-4D97-AF65-F5344CB8AC3E}">
        <p14:creationId xmlns:p14="http://schemas.microsoft.com/office/powerpoint/2010/main" val="216441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39B-5A64-49E9-8F34-B1010C16ABB0}"/>
              </a:ext>
            </a:extLst>
          </p:cNvPr>
          <p:cNvSpPr>
            <a:spLocks noGrp="1"/>
          </p:cNvSpPr>
          <p:nvPr>
            <p:ph type="title"/>
          </p:nvPr>
        </p:nvSpPr>
        <p:spPr/>
        <p:txBody>
          <a:bodyPr/>
          <a:lstStyle/>
          <a:p>
            <a:r>
              <a:rPr lang="en-GB" dirty="0"/>
              <a:t>Brief methods</a:t>
            </a:r>
          </a:p>
        </p:txBody>
      </p:sp>
      <p:sp>
        <p:nvSpPr>
          <p:cNvPr id="3" name="Content Placeholder 2">
            <a:extLst>
              <a:ext uri="{FF2B5EF4-FFF2-40B4-BE49-F238E27FC236}">
                <a16:creationId xmlns:a16="http://schemas.microsoft.com/office/drawing/2014/main" id="{59292571-EBA8-4754-BDF8-6D52133AA239}"/>
              </a:ext>
            </a:extLst>
          </p:cNvPr>
          <p:cNvSpPr>
            <a:spLocks noGrp="1"/>
          </p:cNvSpPr>
          <p:nvPr>
            <p:ph idx="1"/>
          </p:nvPr>
        </p:nvSpPr>
        <p:spPr>
          <a:xfrm>
            <a:off x="838200" y="1825625"/>
            <a:ext cx="8140908" cy="4351338"/>
          </a:xfrm>
        </p:spPr>
        <p:txBody>
          <a:bodyPr>
            <a:normAutofit fontScale="92500"/>
          </a:bodyPr>
          <a:lstStyle/>
          <a:p>
            <a:r>
              <a:rPr lang="en-US" dirty="0"/>
              <a:t>Spatial Dynamic Factor Analysis (</a:t>
            </a:r>
            <a:r>
              <a:rPr lang="en-US" b="1" dirty="0"/>
              <a:t>SDFA</a:t>
            </a:r>
            <a:r>
              <a:rPr lang="en-US" dirty="0"/>
              <a:t>) able to take account of latent (unobserved) drivers which affect species distribution and density for one or more species</a:t>
            </a:r>
          </a:p>
          <a:p>
            <a:endParaRPr lang="en-US" dirty="0"/>
          </a:p>
          <a:p>
            <a:r>
              <a:rPr lang="en-US" dirty="0"/>
              <a:t>Gaussian Markov Random Fields (</a:t>
            </a:r>
            <a:r>
              <a:rPr lang="en-US" b="1" dirty="0"/>
              <a:t>GMRFs</a:t>
            </a:r>
            <a:r>
              <a:rPr lang="en-US" dirty="0"/>
              <a:t>) to model the variation in probability of occurrence and density (and account for autocorrelation)</a:t>
            </a:r>
          </a:p>
          <a:p>
            <a:endParaRPr lang="en-US" dirty="0"/>
          </a:p>
          <a:p>
            <a:r>
              <a:rPr lang="en-US" dirty="0"/>
              <a:t>Separate contribution of gear effects,                        encounter probability and density (</a:t>
            </a:r>
            <a:r>
              <a:rPr lang="en-US" b="1" dirty="0"/>
              <a:t>GLMM</a:t>
            </a:r>
            <a:r>
              <a:rPr lang="en-US" dirty="0"/>
              <a:t>).</a:t>
            </a:r>
            <a:endParaRPr lang="en-GB" dirty="0"/>
          </a:p>
        </p:txBody>
      </p:sp>
      <p:pic>
        <p:nvPicPr>
          <p:cNvPr id="5" name="Graphic 4">
            <a:extLst>
              <a:ext uri="{FF2B5EF4-FFF2-40B4-BE49-F238E27FC236}">
                <a16:creationId xmlns:a16="http://schemas.microsoft.com/office/drawing/2014/main" id="{5EBF1E05-2EA3-477E-9F10-472E208E528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8042"/>
          <a:stretch/>
        </p:blipFill>
        <p:spPr>
          <a:xfrm>
            <a:off x="9553629" y="1225393"/>
            <a:ext cx="2076450" cy="2127251"/>
          </a:xfrm>
          <a:prstGeom prst="rect">
            <a:avLst/>
          </a:prstGeom>
        </p:spPr>
      </p:pic>
      <p:pic>
        <p:nvPicPr>
          <p:cNvPr id="4102" name="Picture 6" descr="Image result for gaussian random field">
            <a:extLst>
              <a:ext uri="{FF2B5EF4-FFF2-40B4-BE49-F238E27FC236}">
                <a16:creationId xmlns:a16="http://schemas.microsoft.com/office/drawing/2014/main" id="{A8FFC041-D0D7-46AE-8581-D5A36362A6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0" y="3468843"/>
            <a:ext cx="1345374" cy="135138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C7BC49A7-663C-4836-BC0B-BFCB90EE3E63}"/>
              </a:ext>
            </a:extLst>
          </p:cNvPr>
          <p:cNvGrpSpPr/>
          <p:nvPr/>
        </p:nvGrpSpPr>
        <p:grpSpPr>
          <a:xfrm>
            <a:off x="7285012" y="5014601"/>
            <a:ext cx="4647651" cy="1483827"/>
            <a:chOff x="7285012" y="5014601"/>
            <a:chExt cx="4647651" cy="1483827"/>
          </a:xfrm>
        </p:grpSpPr>
        <p:pic>
          <p:nvPicPr>
            <p:cNvPr id="4110" name="Picture 14" descr="Image result for otter trawl">
              <a:extLst>
                <a:ext uri="{FF2B5EF4-FFF2-40B4-BE49-F238E27FC236}">
                  <a16:creationId xmlns:a16="http://schemas.microsoft.com/office/drawing/2014/main" id="{3C3D7EE5-F0A8-4604-BD77-78537EA2D0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5012" y="5014601"/>
              <a:ext cx="1910990" cy="14838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otter trawl">
              <a:extLst>
                <a:ext uri="{FF2B5EF4-FFF2-40B4-BE49-F238E27FC236}">
                  <a16:creationId xmlns:a16="http://schemas.microsoft.com/office/drawing/2014/main" id="{6DED5761-7C3E-49A4-8773-09C1E1E3B6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9914" y="5014601"/>
              <a:ext cx="2432749" cy="13201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9956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2D4B0-9EDB-41D2-9279-DA1469901EC3}"/>
              </a:ext>
            </a:extLst>
          </p:cNvPr>
          <p:cNvSpPr>
            <a:spLocks noGrp="1"/>
          </p:cNvSpPr>
          <p:nvPr>
            <p:ph type="title"/>
          </p:nvPr>
        </p:nvSpPr>
        <p:spPr>
          <a:xfrm>
            <a:off x="838200" y="365125"/>
            <a:ext cx="10515600" cy="1325563"/>
          </a:xfrm>
        </p:spPr>
        <p:txBody>
          <a:bodyPr/>
          <a:lstStyle/>
          <a:p>
            <a:r>
              <a:rPr lang="en-GB" dirty="0"/>
              <a:t>Main interactions</a:t>
            </a:r>
          </a:p>
        </p:txBody>
      </p:sp>
      <p:pic>
        <p:nvPicPr>
          <p:cNvPr id="4" name="Picture 3">
            <a:extLst>
              <a:ext uri="{FF2B5EF4-FFF2-40B4-BE49-F238E27FC236}">
                <a16:creationId xmlns:a16="http://schemas.microsoft.com/office/drawing/2014/main" id="{1BBFEB6C-BFBE-41B2-90B6-273944063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77" y="2811276"/>
            <a:ext cx="6743555" cy="1570568"/>
          </a:xfrm>
          <a:prstGeom prst="rect">
            <a:avLst/>
          </a:prstGeom>
        </p:spPr>
      </p:pic>
      <p:grpSp>
        <p:nvGrpSpPr>
          <p:cNvPr id="21" name="Group 20">
            <a:extLst>
              <a:ext uri="{FF2B5EF4-FFF2-40B4-BE49-F238E27FC236}">
                <a16:creationId xmlns:a16="http://schemas.microsoft.com/office/drawing/2014/main" id="{BC304F2F-D51C-4472-ACD8-613F00D64FE2}"/>
              </a:ext>
            </a:extLst>
          </p:cNvPr>
          <p:cNvGrpSpPr/>
          <p:nvPr/>
        </p:nvGrpSpPr>
        <p:grpSpPr>
          <a:xfrm>
            <a:off x="838200" y="1993692"/>
            <a:ext cx="1919990" cy="1349115"/>
            <a:chOff x="838200" y="1993692"/>
            <a:chExt cx="1919990" cy="1349115"/>
          </a:xfrm>
        </p:grpSpPr>
        <p:sp>
          <p:nvSpPr>
            <p:cNvPr id="6" name="TextBox 5">
              <a:extLst>
                <a:ext uri="{FF2B5EF4-FFF2-40B4-BE49-F238E27FC236}">
                  <a16:creationId xmlns:a16="http://schemas.microsoft.com/office/drawing/2014/main" id="{192EDD98-4FDC-4C79-BEDB-8201F2D4306E}"/>
                </a:ext>
              </a:extLst>
            </p:cNvPr>
            <p:cNvSpPr txBox="1"/>
            <p:nvPr/>
          </p:nvSpPr>
          <p:spPr>
            <a:xfrm>
              <a:off x="838200" y="1993692"/>
              <a:ext cx="1575216" cy="584775"/>
            </a:xfrm>
            <a:prstGeom prst="rect">
              <a:avLst/>
            </a:prstGeom>
            <a:noFill/>
          </p:spPr>
          <p:txBody>
            <a:bodyPr wrap="square" rtlCol="0">
              <a:spAutoFit/>
            </a:bodyPr>
            <a:lstStyle/>
            <a:p>
              <a:r>
                <a:rPr lang="en-GB" sz="3200" dirty="0">
                  <a:solidFill>
                    <a:srgbClr val="FF0000"/>
                  </a:solidFill>
                </a:rPr>
                <a:t>Density</a:t>
              </a:r>
            </a:p>
          </p:txBody>
        </p:sp>
        <p:cxnSp>
          <p:nvCxnSpPr>
            <p:cNvPr id="11" name="Straight Arrow Connector 10">
              <a:extLst>
                <a:ext uri="{FF2B5EF4-FFF2-40B4-BE49-F238E27FC236}">
                  <a16:creationId xmlns:a16="http://schemas.microsoft.com/office/drawing/2014/main" id="{C22E759F-877C-4C51-BA43-65E2BE80DECE}"/>
                </a:ext>
              </a:extLst>
            </p:cNvPr>
            <p:cNvCxnSpPr/>
            <p:nvPr/>
          </p:nvCxnSpPr>
          <p:spPr>
            <a:xfrm>
              <a:off x="1948721" y="2578467"/>
              <a:ext cx="809469" cy="764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C490808-FEED-4861-9656-1F8865B330E3}"/>
              </a:ext>
            </a:extLst>
          </p:cNvPr>
          <p:cNvGrpSpPr/>
          <p:nvPr/>
        </p:nvGrpSpPr>
        <p:grpSpPr>
          <a:xfrm>
            <a:off x="4348396" y="1769380"/>
            <a:ext cx="3701321" cy="1573427"/>
            <a:chOff x="4348396" y="1769380"/>
            <a:chExt cx="3701321" cy="1573427"/>
          </a:xfrm>
        </p:grpSpPr>
        <p:sp>
          <p:nvSpPr>
            <p:cNvPr id="7" name="TextBox 6">
              <a:extLst>
                <a:ext uri="{FF2B5EF4-FFF2-40B4-BE49-F238E27FC236}">
                  <a16:creationId xmlns:a16="http://schemas.microsoft.com/office/drawing/2014/main" id="{33E3677E-78A1-45C7-A978-33204438876C}"/>
                </a:ext>
              </a:extLst>
            </p:cNvPr>
            <p:cNvSpPr txBox="1"/>
            <p:nvPr/>
          </p:nvSpPr>
          <p:spPr>
            <a:xfrm>
              <a:off x="4348396" y="1769380"/>
              <a:ext cx="3701321" cy="584775"/>
            </a:xfrm>
            <a:prstGeom prst="rect">
              <a:avLst/>
            </a:prstGeom>
            <a:noFill/>
          </p:spPr>
          <p:txBody>
            <a:bodyPr wrap="square" rtlCol="0">
              <a:spAutoFit/>
            </a:bodyPr>
            <a:lstStyle/>
            <a:p>
              <a:r>
                <a:rPr lang="en-GB" sz="3200" dirty="0">
                  <a:solidFill>
                    <a:srgbClr val="FF0000"/>
                  </a:solidFill>
                </a:rPr>
                <a:t>Spp. loading matrix</a:t>
              </a:r>
            </a:p>
          </p:txBody>
        </p:sp>
        <p:cxnSp>
          <p:nvCxnSpPr>
            <p:cNvPr id="12" name="Straight Arrow Connector 11">
              <a:extLst>
                <a:ext uri="{FF2B5EF4-FFF2-40B4-BE49-F238E27FC236}">
                  <a16:creationId xmlns:a16="http://schemas.microsoft.com/office/drawing/2014/main" id="{0B9EE589-D573-4CC8-A456-44946EC89177}"/>
                </a:ext>
              </a:extLst>
            </p:cNvPr>
            <p:cNvCxnSpPr>
              <a:cxnSpLocks/>
            </p:cNvCxnSpPr>
            <p:nvPr/>
          </p:nvCxnSpPr>
          <p:spPr>
            <a:xfrm flipH="1">
              <a:off x="4961745" y="2354155"/>
              <a:ext cx="742138" cy="9886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B5ABEAA-3C45-4907-A9AE-6A0AB0B6D6AF}"/>
              </a:ext>
            </a:extLst>
          </p:cNvPr>
          <p:cNvGrpSpPr/>
          <p:nvPr/>
        </p:nvGrpSpPr>
        <p:grpSpPr>
          <a:xfrm>
            <a:off x="3211665" y="3927583"/>
            <a:ext cx="4508269" cy="1496157"/>
            <a:chOff x="3211665" y="3927583"/>
            <a:chExt cx="4508269" cy="1496157"/>
          </a:xfrm>
        </p:grpSpPr>
        <p:sp>
          <p:nvSpPr>
            <p:cNvPr id="8" name="TextBox 7">
              <a:extLst>
                <a:ext uri="{FF2B5EF4-FFF2-40B4-BE49-F238E27FC236}">
                  <a16:creationId xmlns:a16="http://schemas.microsoft.com/office/drawing/2014/main" id="{D31BE48D-5024-453B-994A-277D68C77100}"/>
                </a:ext>
              </a:extLst>
            </p:cNvPr>
            <p:cNvSpPr txBox="1"/>
            <p:nvPr/>
          </p:nvSpPr>
          <p:spPr>
            <a:xfrm>
              <a:off x="3211665" y="4838965"/>
              <a:ext cx="4508269" cy="584775"/>
            </a:xfrm>
            <a:prstGeom prst="rect">
              <a:avLst/>
            </a:prstGeom>
            <a:noFill/>
          </p:spPr>
          <p:txBody>
            <a:bodyPr wrap="square" rtlCol="0">
              <a:spAutoFit/>
            </a:bodyPr>
            <a:lstStyle/>
            <a:p>
              <a:r>
                <a:rPr lang="en-GB" sz="3200" dirty="0">
                  <a:solidFill>
                    <a:srgbClr val="FF0000"/>
                  </a:solidFill>
                </a:rPr>
                <a:t>Spatial factor coefficient</a:t>
              </a:r>
            </a:p>
          </p:txBody>
        </p:sp>
        <p:cxnSp>
          <p:nvCxnSpPr>
            <p:cNvPr id="15" name="Straight Arrow Connector 14">
              <a:extLst>
                <a:ext uri="{FF2B5EF4-FFF2-40B4-BE49-F238E27FC236}">
                  <a16:creationId xmlns:a16="http://schemas.microsoft.com/office/drawing/2014/main" id="{7C590674-16D1-4319-92EF-57DB540352EA}"/>
                </a:ext>
              </a:extLst>
            </p:cNvPr>
            <p:cNvCxnSpPr>
              <a:cxnSpLocks/>
            </p:cNvCxnSpPr>
            <p:nvPr/>
          </p:nvCxnSpPr>
          <p:spPr>
            <a:xfrm flipH="1" flipV="1">
              <a:off x="5465799" y="3927583"/>
              <a:ext cx="316055" cy="91138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EC05C073-D7B7-499E-9105-264C7BCB5DA9}"/>
              </a:ext>
            </a:extLst>
          </p:cNvPr>
          <p:cNvGrpSpPr/>
          <p:nvPr/>
        </p:nvGrpSpPr>
        <p:grpSpPr>
          <a:xfrm>
            <a:off x="7869836" y="3927583"/>
            <a:ext cx="3132945" cy="1203769"/>
            <a:chOff x="7869836" y="3927583"/>
            <a:chExt cx="3132945" cy="1203769"/>
          </a:xfrm>
        </p:grpSpPr>
        <p:sp>
          <p:nvSpPr>
            <p:cNvPr id="9" name="TextBox 8">
              <a:extLst>
                <a:ext uri="{FF2B5EF4-FFF2-40B4-BE49-F238E27FC236}">
                  <a16:creationId xmlns:a16="http://schemas.microsoft.com/office/drawing/2014/main" id="{C553F131-AFE9-49A7-A330-8712F7954CAA}"/>
                </a:ext>
              </a:extLst>
            </p:cNvPr>
            <p:cNvSpPr txBox="1"/>
            <p:nvPr/>
          </p:nvSpPr>
          <p:spPr>
            <a:xfrm>
              <a:off x="8940406" y="4546577"/>
              <a:ext cx="2062375" cy="584775"/>
            </a:xfrm>
            <a:prstGeom prst="rect">
              <a:avLst/>
            </a:prstGeom>
            <a:noFill/>
          </p:spPr>
          <p:txBody>
            <a:bodyPr wrap="square" rtlCol="0">
              <a:spAutoFit/>
            </a:bodyPr>
            <a:lstStyle/>
            <a:p>
              <a:r>
                <a:rPr lang="en-GB" sz="3200" dirty="0">
                  <a:solidFill>
                    <a:srgbClr val="FF0000"/>
                  </a:solidFill>
                </a:rPr>
                <a:t>Covariates</a:t>
              </a:r>
            </a:p>
          </p:txBody>
        </p:sp>
        <p:cxnSp>
          <p:nvCxnSpPr>
            <p:cNvPr id="18" name="Straight Arrow Connector 17">
              <a:extLst>
                <a:ext uri="{FF2B5EF4-FFF2-40B4-BE49-F238E27FC236}">
                  <a16:creationId xmlns:a16="http://schemas.microsoft.com/office/drawing/2014/main" id="{2F7A7966-BE26-46B6-B97C-2A48F53E1596}"/>
                </a:ext>
              </a:extLst>
            </p:cNvPr>
            <p:cNvCxnSpPr>
              <a:cxnSpLocks/>
            </p:cNvCxnSpPr>
            <p:nvPr/>
          </p:nvCxnSpPr>
          <p:spPr>
            <a:xfrm flipH="1" flipV="1">
              <a:off x="7869836" y="3927583"/>
              <a:ext cx="1633928" cy="6189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949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BEE-E344-4ABB-96E1-7E987DA44F2E}"/>
              </a:ext>
            </a:extLst>
          </p:cNvPr>
          <p:cNvSpPr>
            <a:spLocks noGrp="1"/>
          </p:cNvSpPr>
          <p:nvPr>
            <p:ph type="title"/>
          </p:nvPr>
        </p:nvSpPr>
        <p:spPr/>
        <p:txBody>
          <a:bodyPr/>
          <a:lstStyle/>
          <a:p>
            <a:r>
              <a:rPr lang="en-GB" dirty="0"/>
              <a:t>Data: Surveys</a:t>
            </a:r>
          </a:p>
        </p:txBody>
      </p:sp>
      <p:pic>
        <p:nvPicPr>
          <p:cNvPr id="5" name="Content Placeholder 4">
            <a:extLst>
              <a:ext uri="{FF2B5EF4-FFF2-40B4-BE49-F238E27FC236}">
                <a16:creationId xmlns:a16="http://schemas.microsoft.com/office/drawing/2014/main" id="{49C57D68-DEA2-44F3-B458-5FE08D0F177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304834" y="30434"/>
            <a:ext cx="1789413" cy="6827566"/>
          </a:xfrm>
        </p:spPr>
      </p:pic>
      <p:graphicFrame>
        <p:nvGraphicFramePr>
          <p:cNvPr id="7" name="Object 6">
            <a:extLst>
              <a:ext uri="{FF2B5EF4-FFF2-40B4-BE49-F238E27FC236}">
                <a16:creationId xmlns:a16="http://schemas.microsoft.com/office/drawing/2014/main" id="{128C25FE-252B-4CEA-82C7-0D110475D6E0}"/>
              </a:ext>
            </a:extLst>
          </p:cNvPr>
          <p:cNvGraphicFramePr>
            <a:graphicFrameLocks noChangeAspect="1"/>
          </p:cNvGraphicFramePr>
          <p:nvPr>
            <p:extLst>
              <p:ext uri="{D42A27DB-BD31-4B8C-83A1-F6EECF244321}">
                <p14:modId xmlns:p14="http://schemas.microsoft.com/office/powerpoint/2010/main" val="1241834862"/>
              </p:ext>
            </p:extLst>
          </p:nvPr>
        </p:nvGraphicFramePr>
        <p:xfrm>
          <a:off x="5676599" y="859209"/>
          <a:ext cx="3887788" cy="2592388"/>
        </p:xfrm>
        <a:graphic>
          <a:graphicData uri="http://schemas.openxmlformats.org/presentationml/2006/ole">
            <mc:AlternateContent xmlns:mc="http://schemas.openxmlformats.org/markup-compatibility/2006">
              <mc:Choice xmlns:v="urn:schemas-microsoft-com:vml" Requires="v">
                <p:oleObj spid="_x0000_s1115" name="Acrobat Document" r:id="rId5" imgW="3888000" imgH="2592000" progId="AcroExch.Document.DC">
                  <p:embed/>
                </p:oleObj>
              </mc:Choice>
              <mc:Fallback>
                <p:oleObj name="Acrobat Document" r:id="rId5" imgW="3888000" imgH="2592000" progId="AcroExch.Document.DC">
                  <p:embed/>
                  <p:pic>
                    <p:nvPicPr>
                      <p:cNvPr id="0" name=""/>
                      <p:cNvPicPr/>
                      <p:nvPr/>
                    </p:nvPicPr>
                    <p:blipFill>
                      <a:blip r:embed="rId6"/>
                      <a:stretch>
                        <a:fillRect/>
                      </a:stretch>
                    </p:blipFill>
                    <p:spPr>
                      <a:xfrm>
                        <a:off x="5676599" y="859209"/>
                        <a:ext cx="3887788" cy="2592388"/>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56B546B7-A51C-4534-B9BE-4B422AA076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8736" y="1440859"/>
            <a:ext cx="3890255" cy="2593503"/>
          </a:xfrm>
          <a:prstGeom prst="rect">
            <a:avLst/>
          </a:prstGeom>
        </p:spPr>
      </p:pic>
      <p:pic>
        <p:nvPicPr>
          <p:cNvPr id="11" name="Picture 10">
            <a:extLst>
              <a:ext uri="{FF2B5EF4-FFF2-40B4-BE49-F238E27FC236}">
                <a16:creationId xmlns:a16="http://schemas.microsoft.com/office/drawing/2014/main" id="{CDA7B2B5-0275-423A-9912-EFDDCBCAF81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1683" y="4099753"/>
            <a:ext cx="5562886" cy="2311519"/>
          </a:xfrm>
          <a:prstGeom prst="rect">
            <a:avLst/>
          </a:prstGeom>
        </p:spPr>
      </p:pic>
      <p:sp>
        <p:nvSpPr>
          <p:cNvPr id="12" name="Rectangle 11">
            <a:extLst>
              <a:ext uri="{FF2B5EF4-FFF2-40B4-BE49-F238E27FC236}">
                <a16:creationId xmlns:a16="http://schemas.microsoft.com/office/drawing/2014/main" id="{FF69AC3F-D101-404A-A9AF-3E119052BA00}"/>
              </a:ext>
            </a:extLst>
          </p:cNvPr>
          <p:cNvSpPr/>
          <p:nvPr/>
        </p:nvSpPr>
        <p:spPr>
          <a:xfrm>
            <a:off x="6515421" y="859209"/>
            <a:ext cx="2006279" cy="265869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716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FDD4-E128-4A57-8C43-91E826F94315}"/>
              </a:ext>
            </a:extLst>
          </p:cNvPr>
          <p:cNvSpPr>
            <a:spLocks noGrp="1"/>
          </p:cNvSpPr>
          <p:nvPr>
            <p:ph type="title"/>
          </p:nvPr>
        </p:nvSpPr>
        <p:spPr/>
        <p:txBody>
          <a:bodyPr/>
          <a:lstStyle/>
          <a:p>
            <a:r>
              <a:rPr lang="en-GB" dirty="0"/>
              <a:t>Data: Species</a:t>
            </a:r>
          </a:p>
        </p:txBody>
      </p:sp>
      <p:pic>
        <p:nvPicPr>
          <p:cNvPr id="5" name="Content Placeholder 4">
            <a:extLst>
              <a:ext uri="{FF2B5EF4-FFF2-40B4-BE49-F238E27FC236}">
                <a16:creationId xmlns:a16="http://schemas.microsoft.com/office/drawing/2014/main" id="{AE235A9A-8F12-4CE1-A9A3-D35F5FB187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528" y="2143163"/>
            <a:ext cx="7534072" cy="3913928"/>
          </a:xfrm>
        </p:spPr>
      </p:pic>
      <p:pic>
        <p:nvPicPr>
          <p:cNvPr id="7" name="Picture 6">
            <a:extLst>
              <a:ext uri="{FF2B5EF4-FFF2-40B4-BE49-F238E27FC236}">
                <a16:creationId xmlns:a16="http://schemas.microsoft.com/office/drawing/2014/main" id="{587BE29B-D458-4B3C-AB27-96B3A226D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4519" y="149996"/>
            <a:ext cx="2246571" cy="6843353"/>
          </a:xfrm>
          <a:prstGeom prst="rect">
            <a:avLst/>
          </a:prstGeom>
        </p:spPr>
      </p:pic>
    </p:spTree>
    <p:extLst>
      <p:ext uri="{BB962C8B-B14F-4D97-AF65-F5344CB8AC3E}">
        <p14:creationId xmlns:p14="http://schemas.microsoft.com/office/powerpoint/2010/main" val="1182044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3D96A23-5C14-4072-9D0D-00EF14751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0"/>
            <a:ext cx="4573429" cy="6858000"/>
          </a:xfrm>
          <a:prstGeom prst="rect">
            <a:avLst/>
          </a:prstGeom>
        </p:spPr>
      </p:pic>
      <p:sp>
        <p:nvSpPr>
          <p:cNvPr id="2" name="Title 1">
            <a:extLst>
              <a:ext uri="{FF2B5EF4-FFF2-40B4-BE49-F238E27FC236}">
                <a16:creationId xmlns:a16="http://schemas.microsoft.com/office/drawing/2014/main" id="{2216A732-1A05-456E-968D-B384052BCDEA}"/>
              </a:ext>
            </a:extLst>
          </p:cNvPr>
          <p:cNvSpPr>
            <a:spLocks noGrp="1"/>
          </p:cNvSpPr>
          <p:nvPr>
            <p:ph type="title"/>
          </p:nvPr>
        </p:nvSpPr>
        <p:spPr>
          <a:xfrm>
            <a:off x="1214336" y="5532437"/>
            <a:ext cx="10515600" cy="1325563"/>
          </a:xfrm>
        </p:spPr>
        <p:txBody>
          <a:bodyPr/>
          <a:lstStyle/>
          <a:p>
            <a:r>
              <a:rPr lang="en-GB" b="1" dirty="0">
                <a:solidFill>
                  <a:srgbClr val="FF0000"/>
                </a:solidFill>
              </a:rPr>
              <a:t>Results</a:t>
            </a:r>
          </a:p>
        </p:txBody>
      </p:sp>
      <p:pic>
        <p:nvPicPr>
          <p:cNvPr id="4" name="Picture 3">
            <a:extLst>
              <a:ext uri="{FF2B5EF4-FFF2-40B4-BE49-F238E27FC236}">
                <a16:creationId xmlns:a16="http://schemas.microsoft.com/office/drawing/2014/main" id="{F3818EC1-D2BE-4918-8F33-B7D6BB725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5265" y="299347"/>
            <a:ext cx="6400807" cy="6400807"/>
          </a:xfrm>
          <a:prstGeom prst="rect">
            <a:avLst/>
          </a:prstGeom>
        </p:spPr>
      </p:pic>
      <p:pic>
        <p:nvPicPr>
          <p:cNvPr id="9" name="Content Placeholder 8">
            <a:extLst>
              <a:ext uri="{FF2B5EF4-FFF2-40B4-BE49-F238E27FC236}">
                <a16:creationId xmlns:a16="http://schemas.microsoft.com/office/drawing/2014/main" id="{C7462D09-655B-403C-AF38-8FF892A4808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823206" y="157846"/>
            <a:ext cx="4906730" cy="6542308"/>
          </a:xfrm>
        </p:spPr>
      </p:pic>
    </p:spTree>
    <p:extLst>
      <p:ext uri="{BB962C8B-B14F-4D97-AF65-F5344CB8AC3E}">
        <p14:creationId xmlns:p14="http://schemas.microsoft.com/office/powerpoint/2010/main" val="327910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1571</Words>
  <Application>Microsoft Office PowerPoint</Application>
  <PresentationFormat>Widescreen</PresentationFormat>
  <Paragraphs>180</Paragraphs>
  <Slides>21</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6" baseType="lpstr">
      <vt:lpstr>Arial</vt:lpstr>
      <vt:lpstr>Calibri</vt:lpstr>
      <vt:lpstr>Calibri Light</vt:lpstr>
      <vt:lpstr>Office Theme</vt:lpstr>
      <vt:lpstr>Acrobat Document</vt:lpstr>
      <vt:lpstr>Spatial effort allocation:  separation of catches in highly mixed fisheries</vt:lpstr>
      <vt:lpstr>Motivation</vt:lpstr>
      <vt:lpstr>Motivation</vt:lpstr>
      <vt:lpstr>Objectives</vt:lpstr>
      <vt:lpstr>Brief methods</vt:lpstr>
      <vt:lpstr>Main interactions</vt:lpstr>
      <vt:lpstr>Data: Surveys</vt:lpstr>
      <vt:lpstr>Data: Species</vt:lpstr>
      <vt:lpstr>Results</vt:lpstr>
      <vt:lpstr>PowerPoint Presentation</vt:lpstr>
      <vt:lpstr>PowerPoint Presentation</vt:lpstr>
      <vt:lpstr>PowerPoint Presentation</vt:lpstr>
      <vt:lpstr>PowerPoint Presentation</vt:lpstr>
      <vt:lpstr>PowerPoint Presentation</vt:lpstr>
      <vt:lpstr>Correlation between species</vt:lpstr>
      <vt:lpstr>PowerPoint Presentation</vt:lpstr>
      <vt:lpstr>Potential for spatial targeting</vt:lpstr>
      <vt:lpstr>PowerPoint Presentation</vt:lpstr>
      <vt:lpstr>Conclusions</vt:lpstr>
      <vt:lpstr>BUT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dynamics in highly mixed fisheries</dc:title>
  <dc:creator>Paul Dolder</dc:creator>
  <cp:lastModifiedBy>Paul Dolder</cp:lastModifiedBy>
  <cp:revision>96</cp:revision>
  <dcterms:created xsi:type="dcterms:W3CDTF">2018-07-11T12:39:27Z</dcterms:created>
  <dcterms:modified xsi:type="dcterms:W3CDTF">2018-07-18T14:24:45Z</dcterms:modified>
</cp:coreProperties>
</file>